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100" d="100"/>
          <a:sy n="100" d="100"/>
        </p:scale>
        <p:origin x="-72" y="5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DEEBB0D8-3CC0-4934-AFBF-9C78BED80745}" type="datetimeFigureOut">
              <a:rPr lang="en-US" smtClean="0"/>
              <a:t>3/4/2013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428850F6-A53B-4E6E-A94E-1B5E6D131D4B}" type="slidenum">
              <a:rPr lang="en-US" smtClean="0"/>
              <a:t>‹#›</a:t>
            </a:fld>
            <a:endParaRPr lang="en-US"/>
          </a:p>
        </p:txBody>
      </p:sp>
    </p:spTree>
    <p:extLst>
      <p:ext uri="{BB962C8B-B14F-4D97-AF65-F5344CB8AC3E}">
        <p14:creationId xmlns:p14="http://schemas.microsoft.com/office/powerpoint/2010/main" val="3900860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Legal Issues:</a:t>
            </a:r>
            <a:r>
              <a:rPr lang="en-US" baseline="0" dirty="0" smtClean="0"/>
              <a:t> Digital presents new challenges in the area of law. </a:t>
            </a:r>
            <a:r>
              <a:rPr lang="en-US" baseline="0" smtClean="0"/>
              <a:t>Forum participants</a:t>
            </a:r>
            <a:endParaRPr lang="en-US" dirty="0" smtClean="0"/>
          </a:p>
          <a:p>
            <a:r>
              <a:rPr lang="en-US" dirty="0" smtClean="0"/>
              <a:t>Social and Cultural</a:t>
            </a:r>
            <a:r>
              <a:rPr lang="en-US" baseline="0" dirty="0" smtClean="0"/>
              <a:t> Issues: Cognitive gaps and lack of educational opportunity create barriers to connectivity. </a:t>
            </a:r>
          </a:p>
          <a:p>
            <a:r>
              <a:rPr lang="en-US" baseline="0" dirty="0" smtClean="0"/>
              <a:t>Digital inclusion goes beyond physical connections to technology or a network. People need tools, skills and understanding to use information effectively—people need digital and media literacy. Without ability to develop these skills in schools, libraries, community centers, etc., too many people will remain disconnected. </a:t>
            </a:r>
            <a:endParaRPr lang="en-US" dirty="0"/>
          </a:p>
        </p:txBody>
      </p:sp>
      <p:sp>
        <p:nvSpPr>
          <p:cNvPr id="4" name="Slide Number Placeholder 3"/>
          <p:cNvSpPr>
            <a:spLocks noGrp="1"/>
          </p:cNvSpPr>
          <p:nvPr>
            <p:ph type="sldNum" sz="quarter" idx="10"/>
          </p:nvPr>
        </p:nvSpPr>
        <p:spPr/>
        <p:txBody>
          <a:bodyPr/>
          <a:lstStyle/>
          <a:p>
            <a:fld id="{428850F6-A53B-4E6E-A94E-1B5E6D131D4B}" type="slidenum">
              <a:rPr lang="en-US" smtClean="0"/>
              <a:t>3</a:t>
            </a:fld>
            <a:endParaRPr lang="en-US"/>
          </a:p>
        </p:txBody>
      </p:sp>
    </p:spTree>
    <p:extLst>
      <p:ext uri="{BB962C8B-B14F-4D97-AF65-F5344CB8AC3E}">
        <p14:creationId xmlns:p14="http://schemas.microsoft.com/office/powerpoint/2010/main" val="207592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821DA9F-1598-46B6-B1EC-A3443DB89CD2}" type="datetimeFigureOut">
              <a:rPr lang="en-US" smtClean="0"/>
              <a:t>3/4/2013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3539DC1-B25E-4C1B-A0C5-4F1C4FC1DC7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21DA9F-1598-46B6-B1EC-A3443DB89CD2}"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9DC1-B25E-4C1B-A0C5-4F1C4FC1DC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21DA9F-1598-46B6-B1EC-A3443DB89CD2}"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9DC1-B25E-4C1B-A0C5-4F1C4FC1DC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21DA9F-1598-46B6-B1EC-A3443DB89CD2}"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9DC1-B25E-4C1B-A0C5-4F1C4FC1DC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21DA9F-1598-46B6-B1EC-A3443DB89CD2}"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3539DC1-B25E-4C1B-A0C5-4F1C4FC1DC7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21DA9F-1598-46B6-B1EC-A3443DB89CD2}" type="datetimeFigureOut">
              <a:rPr lang="en-US" smtClean="0"/>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39DC1-B25E-4C1B-A0C5-4F1C4FC1DC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821DA9F-1598-46B6-B1EC-A3443DB89CD2}" type="datetimeFigureOut">
              <a:rPr lang="en-US" smtClean="0"/>
              <a:t>3/4/2013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539DC1-B25E-4C1B-A0C5-4F1C4FC1DC7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21DA9F-1598-46B6-B1EC-A3443DB89CD2}" type="datetimeFigureOut">
              <a:rPr lang="en-US" smtClean="0"/>
              <a:t>3/4/2013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539DC1-B25E-4C1B-A0C5-4F1C4FC1DC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1DA9F-1598-46B6-B1EC-A3443DB89CD2}" type="datetimeFigureOut">
              <a:rPr lang="en-US" smtClean="0"/>
              <a:t>3/4/2013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539DC1-B25E-4C1B-A0C5-4F1C4FC1DC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21DA9F-1598-46B6-B1EC-A3443DB89CD2}" type="datetimeFigureOut">
              <a:rPr lang="en-US" smtClean="0"/>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39DC1-B25E-4C1B-A0C5-4F1C4FC1DC7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21DA9F-1598-46B6-B1EC-A3443DB89CD2}" type="datetimeFigureOut">
              <a:rPr lang="en-US" smtClean="0"/>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39DC1-B25E-4C1B-A0C5-4F1C4FC1DC7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821DA9F-1598-46B6-B1EC-A3443DB89CD2}" type="datetimeFigureOut">
              <a:rPr lang="en-US" smtClean="0"/>
              <a:t>3/4/2013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3539DC1-B25E-4C1B-A0C5-4F1C4FC1DC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5737619"/>
            <a:ext cx="1073308" cy="1073308"/>
          </a:xfrm>
          <a:prstGeom prst="rect">
            <a:avLst/>
          </a:prstGeom>
        </p:spPr>
      </p:pic>
      <p:sp>
        <p:nvSpPr>
          <p:cNvPr id="5" name="Rectangle 4"/>
          <p:cNvSpPr/>
          <p:nvPr/>
        </p:nvSpPr>
        <p:spPr>
          <a:xfrm>
            <a:off x="3808412" y="2362200"/>
            <a:ext cx="4876800" cy="2846933"/>
          </a:xfrm>
          <a:prstGeom prst="rect">
            <a:avLst/>
          </a:prstGeom>
        </p:spPr>
        <p:txBody>
          <a:bodyPr wrap="square">
            <a:spAutoFit/>
          </a:bodyPr>
          <a:lstStyle/>
          <a:p>
            <a:endParaRPr lang="en-US" b="1" dirty="0" smtClean="0">
              <a:latin typeface="Georgia" pitchFamily="18" charset="0"/>
            </a:endParaRPr>
          </a:p>
          <a:p>
            <a:r>
              <a:rPr lang="en-US" sz="2300" dirty="0" smtClean="0"/>
              <a:t>Report of the Aspen Institute Forum on the Freedom to Communicate </a:t>
            </a:r>
          </a:p>
          <a:p>
            <a:r>
              <a:rPr lang="en-US" sz="2300" dirty="0" smtClean="0"/>
              <a:t>by Amy </a:t>
            </a:r>
            <a:r>
              <a:rPr lang="en-US" sz="2300" dirty="0" err="1" smtClean="0"/>
              <a:t>Korzick</a:t>
            </a:r>
            <a:r>
              <a:rPr lang="en-US" sz="2300" dirty="0" smtClean="0"/>
              <a:t> Garmer</a:t>
            </a:r>
          </a:p>
          <a:p>
            <a:endParaRPr lang="en-US" sz="2300" dirty="0" smtClean="0"/>
          </a:p>
          <a:p>
            <a:r>
              <a:rPr lang="en-US" sz="2300" b="1" dirty="0" smtClean="0"/>
              <a:t>www.aspeninstitute.org/freedom2c</a:t>
            </a:r>
          </a:p>
          <a:p>
            <a:endParaRPr lang="en-US" sz="2300" dirty="0" smtClean="0"/>
          </a:p>
          <a:p>
            <a:r>
              <a:rPr lang="en-US" sz="2300" dirty="0" smtClean="0"/>
              <a:t>Twitter:  #freedom2c</a:t>
            </a:r>
          </a:p>
        </p:txBody>
      </p:sp>
      <p:sp>
        <p:nvSpPr>
          <p:cNvPr id="7" name="AutoShape 2" descr="http://www.aspennet.org/system/files/secure/downloads/AspenLogosBlue_0.png"/>
          <p:cNvSpPr>
            <a:spLocks noChangeAspect="1" noChangeArrowheads="1"/>
          </p:cNvSpPr>
          <p:nvPr/>
        </p:nvSpPr>
        <p:spPr bwMode="auto">
          <a:xfrm>
            <a:off x="155575" y="-1652588"/>
            <a:ext cx="12182475" cy="3448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33717"/>
            <a:ext cx="7284720" cy="177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800" y="2057400"/>
            <a:ext cx="2395606" cy="3583836"/>
          </a:xfrm>
          <a:prstGeom prst="rect">
            <a:avLst/>
          </a:prstGeom>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51647" y="5926453"/>
            <a:ext cx="1835178" cy="698342"/>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white">
          <a:xfrm>
            <a:off x="3657600" y="6081298"/>
            <a:ext cx="1667986" cy="471932"/>
          </a:xfrm>
          <a:prstGeom prst="rect">
            <a:avLst/>
          </a:prstGeom>
        </p:spPr>
      </p:pic>
    </p:spTree>
    <p:extLst>
      <p:ext uri="{BB962C8B-B14F-4D97-AF65-F5344CB8AC3E}">
        <p14:creationId xmlns:p14="http://schemas.microsoft.com/office/powerpoint/2010/main" val="148892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5903607"/>
            <a:ext cx="1835178" cy="698342"/>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white">
          <a:xfrm>
            <a:off x="3657600" y="6081298"/>
            <a:ext cx="1667986" cy="47193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121" y="5638030"/>
            <a:ext cx="1073308" cy="1073308"/>
          </a:xfrm>
          <a:prstGeom prst="rect">
            <a:avLst/>
          </a:prstGeom>
        </p:spPr>
      </p:pic>
      <p:sp>
        <p:nvSpPr>
          <p:cNvPr id="2" name="Rectangle 1"/>
          <p:cNvSpPr/>
          <p:nvPr/>
        </p:nvSpPr>
        <p:spPr>
          <a:xfrm>
            <a:off x="1377978" y="762000"/>
            <a:ext cx="7543800" cy="4339650"/>
          </a:xfrm>
          <a:prstGeom prst="rect">
            <a:avLst/>
          </a:prstGeom>
        </p:spPr>
        <p:txBody>
          <a:bodyPr wrap="square">
            <a:spAutoFit/>
          </a:bodyPr>
          <a:lstStyle/>
          <a:p>
            <a:r>
              <a:rPr lang="en-US" sz="2300" b="1" dirty="0" smtClean="0"/>
              <a:t>Eight Major </a:t>
            </a:r>
            <a:r>
              <a:rPr lang="en-US" sz="2300" b="1" dirty="0"/>
              <a:t>Barriers to Connectivity and the Freedom to </a:t>
            </a:r>
            <a:r>
              <a:rPr lang="en-US" sz="2300" b="1" dirty="0" smtClean="0"/>
              <a:t>Communicate in Mexico</a:t>
            </a:r>
            <a:br>
              <a:rPr lang="en-US" sz="2300" b="1" dirty="0" smtClean="0"/>
            </a:br>
            <a:endParaRPr lang="en-US" sz="2300" dirty="0"/>
          </a:p>
          <a:p>
            <a:pPr marL="285750" lvl="0" indent="-285750">
              <a:buFont typeface="Arial" pitchFamily="34" charset="0"/>
              <a:buChar char="•"/>
            </a:pPr>
            <a:r>
              <a:rPr lang="en-US" sz="2300" dirty="0"/>
              <a:t>Lack of Infrastructure </a:t>
            </a:r>
            <a:r>
              <a:rPr lang="en-US" sz="2300" dirty="0" smtClean="0"/>
              <a:t/>
            </a:r>
            <a:br>
              <a:rPr lang="en-US" sz="2300" dirty="0" smtClean="0"/>
            </a:br>
            <a:endParaRPr lang="en-US" sz="2300" dirty="0"/>
          </a:p>
          <a:p>
            <a:pPr marL="285750" lvl="0" indent="-285750">
              <a:buFont typeface="Arial" pitchFamily="34" charset="0"/>
              <a:buChar char="•"/>
            </a:pPr>
            <a:r>
              <a:rPr lang="en-US" sz="2300" dirty="0"/>
              <a:t>Lack of Political </a:t>
            </a:r>
            <a:r>
              <a:rPr lang="en-US" sz="2300" dirty="0" smtClean="0"/>
              <a:t>Consensus</a:t>
            </a:r>
            <a:br>
              <a:rPr lang="en-US" sz="2300" dirty="0" smtClean="0"/>
            </a:br>
            <a:endParaRPr lang="en-US" sz="2300" dirty="0"/>
          </a:p>
          <a:p>
            <a:pPr marL="285750" lvl="0" indent="-285750">
              <a:buFont typeface="Arial" pitchFamily="34" charset="0"/>
              <a:buChar char="•"/>
            </a:pPr>
            <a:r>
              <a:rPr lang="en-US" sz="2300" dirty="0"/>
              <a:t>Insufficient Telecommunications </a:t>
            </a:r>
            <a:r>
              <a:rPr lang="en-US" sz="2300" dirty="0" smtClean="0"/>
              <a:t>Investment</a:t>
            </a:r>
            <a:br>
              <a:rPr lang="en-US" sz="2300" dirty="0" smtClean="0"/>
            </a:br>
            <a:endParaRPr lang="en-US" sz="2300" dirty="0"/>
          </a:p>
          <a:p>
            <a:pPr marL="285750" lvl="0" indent="-285750">
              <a:buFont typeface="Arial" pitchFamily="34" charset="0"/>
              <a:buChar char="•"/>
            </a:pPr>
            <a:r>
              <a:rPr lang="en-US" sz="2300" dirty="0"/>
              <a:t>Lack of </a:t>
            </a:r>
            <a:r>
              <a:rPr lang="en-US" sz="2300" dirty="0" smtClean="0"/>
              <a:t>Competition</a:t>
            </a:r>
            <a:br>
              <a:rPr lang="en-US" sz="2300" dirty="0" smtClean="0"/>
            </a:br>
            <a:endParaRPr lang="en-US" sz="2300" dirty="0"/>
          </a:p>
          <a:p>
            <a:pPr marL="285750" lvl="0" indent="-285750">
              <a:buFont typeface="Arial" pitchFamily="34" charset="0"/>
              <a:buChar char="•"/>
            </a:pPr>
            <a:r>
              <a:rPr lang="en-US" sz="2300" dirty="0"/>
              <a:t>Cost of Service</a:t>
            </a:r>
          </a:p>
        </p:txBody>
      </p:sp>
    </p:spTree>
    <p:extLst>
      <p:ext uri="{BB962C8B-B14F-4D97-AF65-F5344CB8AC3E}">
        <p14:creationId xmlns:p14="http://schemas.microsoft.com/office/powerpoint/2010/main" val="340997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5903607"/>
            <a:ext cx="1835178" cy="698342"/>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white">
          <a:xfrm>
            <a:off x="3657600" y="6081298"/>
            <a:ext cx="1667986" cy="471932"/>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000" y="5638030"/>
            <a:ext cx="1073308" cy="1073308"/>
          </a:xfrm>
          <a:prstGeom prst="rect">
            <a:avLst/>
          </a:prstGeom>
        </p:spPr>
      </p:pic>
      <p:sp>
        <p:nvSpPr>
          <p:cNvPr id="9" name="Rectangle 8"/>
          <p:cNvSpPr/>
          <p:nvPr/>
        </p:nvSpPr>
        <p:spPr>
          <a:xfrm>
            <a:off x="1377978" y="762000"/>
            <a:ext cx="7543800" cy="3354765"/>
          </a:xfrm>
          <a:prstGeom prst="rect">
            <a:avLst/>
          </a:prstGeom>
        </p:spPr>
        <p:txBody>
          <a:bodyPr wrap="square">
            <a:spAutoFit/>
          </a:bodyPr>
          <a:lstStyle/>
          <a:p>
            <a:endParaRPr lang="en-US" sz="2300" b="1" dirty="0" smtClean="0"/>
          </a:p>
          <a:p>
            <a:r>
              <a:rPr lang="en-US" sz="2300" b="1" dirty="0" smtClean="0"/>
              <a:t>Major Barriers to Connectivity and the Freedom to Communicate cont’d.</a:t>
            </a:r>
            <a:br>
              <a:rPr lang="en-US" sz="2300" b="1" dirty="0" smtClean="0"/>
            </a:br>
            <a:endParaRPr lang="en-US" sz="2300" dirty="0" smtClean="0"/>
          </a:p>
          <a:p>
            <a:pPr marL="342900" lvl="0" indent="-342900">
              <a:buFont typeface="Arial" pitchFamily="34" charset="0"/>
              <a:buChar char="•"/>
            </a:pPr>
            <a:r>
              <a:rPr lang="en-US" sz="2400" dirty="0" smtClean="0"/>
              <a:t>Legal </a:t>
            </a:r>
            <a:r>
              <a:rPr lang="en-US" sz="2400" dirty="0"/>
              <a:t>Issues </a:t>
            </a:r>
            <a:endParaRPr lang="en-US" sz="2400" dirty="0" smtClean="0"/>
          </a:p>
          <a:p>
            <a:pPr marL="342900" lvl="0" indent="-342900">
              <a:buFont typeface="Arial" pitchFamily="34" charset="0"/>
              <a:buChar char="•"/>
            </a:pPr>
            <a:endParaRPr lang="en-US" sz="2400" dirty="0"/>
          </a:p>
          <a:p>
            <a:pPr marL="342900" lvl="0" indent="-342900">
              <a:buFont typeface="Arial" pitchFamily="34" charset="0"/>
              <a:buChar char="•"/>
            </a:pPr>
            <a:r>
              <a:rPr lang="en-US" sz="2400" dirty="0"/>
              <a:t>Social and Cultural </a:t>
            </a:r>
            <a:r>
              <a:rPr lang="en-US" sz="2400" dirty="0" smtClean="0"/>
              <a:t>Barriers</a:t>
            </a:r>
          </a:p>
          <a:p>
            <a:pPr marL="342900" lvl="0" indent="-342900">
              <a:buFont typeface="Arial" pitchFamily="34" charset="0"/>
              <a:buChar char="•"/>
            </a:pPr>
            <a:endParaRPr lang="en-US" sz="2400" dirty="0"/>
          </a:p>
          <a:p>
            <a:pPr marL="342900" lvl="0" indent="-342900">
              <a:buFont typeface="Arial" pitchFamily="34" charset="0"/>
              <a:buChar char="•"/>
            </a:pPr>
            <a:r>
              <a:rPr lang="en-US" sz="2400" dirty="0"/>
              <a:t>Direct and Indirect Censorship</a:t>
            </a:r>
          </a:p>
        </p:txBody>
      </p:sp>
    </p:spTree>
    <p:extLst>
      <p:ext uri="{BB962C8B-B14F-4D97-AF65-F5344CB8AC3E}">
        <p14:creationId xmlns:p14="http://schemas.microsoft.com/office/powerpoint/2010/main" val="2113832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5903607"/>
            <a:ext cx="1835178" cy="698342"/>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white">
          <a:xfrm>
            <a:off x="3657600" y="6081298"/>
            <a:ext cx="1667986" cy="47193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5638030"/>
            <a:ext cx="1073308" cy="1073308"/>
          </a:xfrm>
          <a:prstGeom prst="rect">
            <a:avLst/>
          </a:prstGeom>
        </p:spPr>
      </p:pic>
      <p:sp>
        <p:nvSpPr>
          <p:cNvPr id="7" name="Rectangle 6"/>
          <p:cNvSpPr/>
          <p:nvPr/>
        </p:nvSpPr>
        <p:spPr>
          <a:xfrm>
            <a:off x="1377978" y="762000"/>
            <a:ext cx="7543800" cy="3631763"/>
          </a:xfrm>
          <a:prstGeom prst="rect">
            <a:avLst/>
          </a:prstGeom>
        </p:spPr>
        <p:txBody>
          <a:bodyPr wrap="square">
            <a:spAutoFit/>
          </a:bodyPr>
          <a:lstStyle/>
          <a:p>
            <a:endParaRPr lang="en-US" sz="2300" b="1" dirty="0" smtClean="0"/>
          </a:p>
          <a:p>
            <a:endParaRPr lang="en-US" sz="2300" b="1" dirty="0"/>
          </a:p>
          <a:p>
            <a:r>
              <a:rPr lang="en-US" sz="2000" b="1" cap="small" dirty="0" smtClean="0"/>
              <a:t>Recommendation</a:t>
            </a:r>
            <a:r>
              <a:rPr lang="en-US" sz="2300" b="1" dirty="0" smtClean="0"/>
              <a:t>: </a:t>
            </a:r>
            <a:r>
              <a:rPr lang="en-US" sz="2300" b="1" u="sng" dirty="0" smtClean="0"/>
              <a:t>Develop a national consensus and plan for the digital society in Mexico</a:t>
            </a:r>
          </a:p>
          <a:p>
            <a:endParaRPr lang="en-US" sz="2300" b="1" dirty="0" smtClean="0"/>
          </a:p>
          <a:p>
            <a:pPr marL="342900" indent="-342900">
              <a:buFont typeface="Arial" pitchFamily="34" charset="0"/>
              <a:buChar char="•"/>
            </a:pPr>
            <a:r>
              <a:rPr lang="en-US" sz="2300" dirty="0" smtClean="0"/>
              <a:t>Make telecommunications one of the top items in the national agenda.</a:t>
            </a:r>
          </a:p>
          <a:p>
            <a:pPr marL="342900" indent="-342900">
              <a:buFont typeface="Arial" pitchFamily="34" charset="0"/>
              <a:buChar char="•"/>
            </a:pPr>
            <a:endParaRPr lang="en-US" sz="2300" dirty="0" smtClean="0"/>
          </a:p>
          <a:p>
            <a:pPr marL="342900" indent="-342900">
              <a:buFont typeface="Arial" pitchFamily="34" charset="0"/>
              <a:buChar char="•"/>
            </a:pPr>
            <a:r>
              <a:rPr lang="en-US" sz="2300" dirty="0" smtClean="0"/>
              <a:t>Create a national campaign to drive investment and engagement in the digital society.</a:t>
            </a:r>
            <a:endParaRPr lang="en-US" sz="2400" dirty="0"/>
          </a:p>
        </p:txBody>
      </p:sp>
    </p:spTree>
    <p:extLst>
      <p:ext uri="{BB962C8B-B14F-4D97-AF65-F5344CB8AC3E}">
        <p14:creationId xmlns:p14="http://schemas.microsoft.com/office/powerpoint/2010/main" val="1774154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5903607"/>
            <a:ext cx="1835178" cy="698342"/>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white">
          <a:xfrm>
            <a:off x="3657600" y="6081298"/>
            <a:ext cx="1667986" cy="47193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5638030"/>
            <a:ext cx="1073308" cy="1073308"/>
          </a:xfrm>
          <a:prstGeom prst="rect">
            <a:avLst/>
          </a:prstGeom>
        </p:spPr>
      </p:pic>
      <p:sp>
        <p:nvSpPr>
          <p:cNvPr id="7" name="Rectangle 6"/>
          <p:cNvSpPr/>
          <p:nvPr/>
        </p:nvSpPr>
        <p:spPr>
          <a:xfrm>
            <a:off x="1377978" y="762000"/>
            <a:ext cx="7543800" cy="4508927"/>
          </a:xfrm>
          <a:prstGeom prst="rect">
            <a:avLst/>
          </a:prstGeom>
        </p:spPr>
        <p:txBody>
          <a:bodyPr wrap="square">
            <a:spAutoFit/>
          </a:bodyPr>
          <a:lstStyle/>
          <a:p>
            <a:endParaRPr lang="en-US" sz="2300" b="1" dirty="0"/>
          </a:p>
          <a:p>
            <a:r>
              <a:rPr lang="en-US" sz="2000" b="1" cap="small" dirty="0"/>
              <a:t>Recommendation</a:t>
            </a:r>
            <a:r>
              <a:rPr lang="en-US" sz="2400" b="1" dirty="0"/>
              <a:t>: </a:t>
            </a:r>
            <a:r>
              <a:rPr lang="en-US" sz="2400" b="1" u="sng" dirty="0"/>
              <a:t>Develop the digital infrastructure</a:t>
            </a:r>
            <a:endParaRPr lang="en-US" sz="2400" u="sng" dirty="0"/>
          </a:p>
          <a:p>
            <a:endParaRPr lang="en-US" sz="2400" i="1" dirty="0" smtClean="0"/>
          </a:p>
          <a:p>
            <a:pPr marL="342900" indent="-342900">
              <a:buFont typeface="Arial" pitchFamily="34" charset="0"/>
              <a:buChar char="•"/>
            </a:pPr>
            <a:r>
              <a:rPr lang="en-US" sz="2400" dirty="0" smtClean="0"/>
              <a:t>Improve </a:t>
            </a:r>
            <a:r>
              <a:rPr lang="en-US" sz="2400" dirty="0"/>
              <a:t>markets by promoting competition and rejecting discrimination</a:t>
            </a:r>
            <a:r>
              <a:rPr lang="en-US" sz="2400" dirty="0" smtClean="0"/>
              <a:t>.</a:t>
            </a:r>
          </a:p>
          <a:p>
            <a:pPr marL="342900" indent="-342900">
              <a:buFont typeface="Arial" pitchFamily="34" charset="0"/>
              <a:buChar char="•"/>
            </a:pPr>
            <a:endParaRPr lang="en-US" sz="2400" dirty="0"/>
          </a:p>
          <a:p>
            <a:pPr marL="342900" indent="-342900">
              <a:buFont typeface="Arial" pitchFamily="34" charset="0"/>
              <a:buChar char="•"/>
            </a:pPr>
            <a:r>
              <a:rPr lang="en-US" sz="2400" dirty="0"/>
              <a:t>Where markets fail, government has a role to subsidize investment to spur the development of broadband infrastructure</a:t>
            </a:r>
            <a:r>
              <a:rPr lang="en-US" sz="2400" dirty="0" smtClean="0"/>
              <a:t>.</a:t>
            </a:r>
          </a:p>
          <a:p>
            <a:endParaRPr lang="en-US" sz="2400" dirty="0"/>
          </a:p>
          <a:p>
            <a:pPr marL="342900" indent="-342900">
              <a:buFont typeface="Arial" pitchFamily="34" charset="0"/>
              <a:buChar char="•"/>
            </a:pPr>
            <a:r>
              <a:rPr lang="en-US" sz="2400" dirty="0"/>
              <a:t>Targeted investments can help, but government should first do no harm.</a:t>
            </a:r>
          </a:p>
        </p:txBody>
      </p:sp>
    </p:spTree>
    <p:extLst>
      <p:ext uri="{BB962C8B-B14F-4D97-AF65-F5344CB8AC3E}">
        <p14:creationId xmlns:p14="http://schemas.microsoft.com/office/powerpoint/2010/main" val="2242917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5903607"/>
            <a:ext cx="1835178" cy="698342"/>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white">
          <a:xfrm>
            <a:off x="3657600" y="6081298"/>
            <a:ext cx="1667986" cy="47193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5638030"/>
            <a:ext cx="1073308" cy="1073308"/>
          </a:xfrm>
          <a:prstGeom prst="rect">
            <a:avLst/>
          </a:prstGeom>
        </p:spPr>
      </p:pic>
      <p:sp>
        <p:nvSpPr>
          <p:cNvPr id="7" name="Rectangle 6"/>
          <p:cNvSpPr/>
          <p:nvPr/>
        </p:nvSpPr>
        <p:spPr>
          <a:xfrm>
            <a:off x="1377978" y="762000"/>
            <a:ext cx="7543800" cy="5755422"/>
          </a:xfrm>
          <a:prstGeom prst="rect">
            <a:avLst/>
          </a:prstGeom>
        </p:spPr>
        <p:txBody>
          <a:bodyPr wrap="square">
            <a:spAutoFit/>
          </a:bodyPr>
          <a:lstStyle/>
          <a:p>
            <a:endParaRPr lang="en-US" sz="2300" b="1" dirty="0" smtClean="0"/>
          </a:p>
          <a:p>
            <a:r>
              <a:rPr lang="en-US" sz="2000" b="1" cap="small" dirty="0" smtClean="0"/>
              <a:t>Recommendation</a:t>
            </a:r>
            <a:r>
              <a:rPr lang="en-US" sz="2400" b="1" dirty="0"/>
              <a:t>: </a:t>
            </a:r>
            <a:r>
              <a:rPr lang="en-US" sz="2400" b="1" u="sng" dirty="0"/>
              <a:t>Develop a culture of innovation</a:t>
            </a:r>
            <a:endParaRPr lang="en-US" sz="2400" u="sng" dirty="0"/>
          </a:p>
          <a:p>
            <a:endParaRPr lang="en-US" sz="2400" b="1" dirty="0" smtClean="0"/>
          </a:p>
          <a:p>
            <a:r>
              <a:rPr lang="en-US" sz="2000" b="1" cap="small" dirty="0" smtClean="0"/>
              <a:t>Recommendation</a:t>
            </a:r>
            <a:r>
              <a:rPr lang="en-US" sz="2400" b="1" dirty="0"/>
              <a:t>: </a:t>
            </a:r>
            <a:r>
              <a:rPr lang="en-US" sz="2400" b="1" u="sng" dirty="0"/>
              <a:t>Develop an ecosystem for investment in </a:t>
            </a:r>
            <a:r>
              <a:rPr lang="en-US" sz="2400" b="1" u="sng" dirty="0" smtClean="0"/>
              <a:t>innovation</a:t>
            </a:r>
          </a:p>
          <a:p>
            <a:endParaRPr lang="en-US" sz="2400" b="1" u="sng" dirty="0"/>
          </a:p>
          <a:p>
            <a:pPr marL="342900" indent="-342900">
              <a:buFont typeface="Arial" pitchFamily="34" charset="0"/>
              <a:buChar char="•"/>
            </a:pPr>
            <a:r>
              <a:rPr lang="en-US" sz="2300" dirty="0"/>
              <a:t>Invest in human capital – innovation springs from knowledge, creativity, talent of people</a:t>
            </a:r>
          </a:p>
          <a:p>
            <a:endParaRPr lang="en-US" sz="2300" dirty="0"/>
          </a:p>
          <a:p>
            <a:pPr marL="342900" indent="-342900">
              <a:buFont typeface="Arial" pitchFamily="34" charset="0"/>
              <a:buChar char="•"/>
            </a:pPr>
            <a:r>
              <a:rPr lang="en-US" sz="2300" dirty="0" smtClean="0"/>
              <a:t>Nurture innovation where curiosity, inquiry and experimentation thrive: universities</a:t>
            </a:r>
            <a:r>
              <a:rPr lang="en-US" sz="2300" dirty="0"/>
              <a:t>, cultural </a:t>
            </a:r>
            <a:r>
              <a:rPr lang="en-US" sz="2300" dirty="0" smtClean="0"/>
              <a:t>institutions, corporate R&amp;D centers</a:t>
            </a:r>
          </a:p>
          <a:p>
            <a:endParaRPr lang="en-US" sz="2300" dirty="0" smtClean="0"/>
          </a:p>
          <a:p>
            <a:pPr marL="342900" indent="-342900">
              <a:buFont typeface="Arial" pitchFamily="34" charset="0"/>
              <a:buChar char="•"/>
            </a:pPr>
            <a:r>
              <a:rPr lang="en-US" sz="2300" dirty="0" smtClean="0"/>
              <a:t>Access to capital in formative stages of development is critical</a:t>
            </a:r>
            <a:endParaRPr lang="en-US" sz="2300" dirty="0"/>
          </a:p>
          <a:p>
            <a:endParaRPr lang="en-US" u="sng" dirty="0"/>
          </a:p>
        </p:txBody>
      </p:sp>
    </p:spTree>
    <p:extLst>
      <p:ext uri="{BB962C8B-B14F-4D97-AF65-F5344CB8AC3E}">
        <p14:creationId xmlns:p14="http://schemas.microsoft.com/office/powerpoint/2010/main" val="2927599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78" y="457200"/>
            <a:ext cx="7080222" cy="5909310"/>
          </a:xfrm>
          <a:prstGeom prst="rect">
            <a:avLst/>
          </a:prstGeom>
        </p:spPr>
        <p:txBody>
          <a:bodyPr wrap="square">
            <a:spAutoFit/>
          </a:bodyPr>
          <a:lstStyle/>
          <a:p>
            <a:r>
              <a:rPr lang="en-US" sz="2000" b="1" cap="small" dirty="0"/>
              <a:t>Recommendation</a:t>
            </a:r>
            <a:r>
              <a:rPr lang="en-US" sz="2400" b="1" dirty="0"/>
              <a:t>: </a:t>
            </a:r>
            <a:r>
              <a:rPr lang="en-US" sz="2400" b="1" u="sng" dirty="0"/>
              <a:t>Develop an enabling environment for freedom and connectivity</a:t>
            </a:r>
            <a:endParaRPr lang="en-US" sz="2400" u="sng" dirty="0"/>
          </a:p>
          <a:p>
            <a:endParaRPr lang="en-US" sz="2000" i="1" dirty="0" smtClean="0"/>
          </a:p>
          <a:p>
            <a:pPr marL="285750" indent="-285750">
              <a:buFont typeface="Arial" pitchFamily="34" charset="0"/>
              <a:buChar char="•"/>
            </a:pPr>
            <a:r>
              <a:rPr lang="en-US" dirty="0" smtClean="0"/>
              <a:t>Preserve </a:t>
            </a:r>
            <a:r>
              <a:rPr lang="en-US" dirty="0"/>
              <a:t>a Free Press and the Freedom to </a:t>
            </a:r>
            <a:r>
              <a:rPr lang="en-US" dirty="0" smtClean="0"/>
              <a:t>Communicate. </a:t>
            </a:r>
          </a:p>
          <a:p>
            <a:endParaRPr lang="en-US" dirty="0"/>
          </a:p>
          <a:p>
            <a:pPr marL="685800" lvl="1">
              <a:lnSpc>
                <a:spcPts val="1300"/>
              </a:lnSpc>
            </a:pPr>
            <a:r>
              <a:rPr lang="en-US" sz="1500" dirty="0" smtClean="0"/>
              <a:t>Reject </a:t>
            </a:r>
            <a:r>
              <a:rPr lang="en-US" sz="1500" dirty="0"/>
              <a:t>censorship, including overly broad legislation and policies that hamper an open Internet</a:t>
            </a:r>
            <a:r>
              <a:rPr lang="en-US" sz="1500" dirty="0" smtClean="0"/>
              <a:t>.</a:t>
            </a:r>
          </a:p>
          <a:p>
            <a:pPr marL="685800" lvl="1">
              <a:lnSpc>
                <a:spcPts val="1300"/>
              </a:lnSpc>
              <a:buFont typeface="Arial" pitchFamily="34" charset="0"/>
              <a:buChar char="•"/>
            </a:pPr>
            <a:endParaRPr lang="en-US" sz="1500" dirty="0"/>
          </a:p>
          <a:p>
            <a:pPr marL="685800" lvl="1">
              <a:lnSpc>
                <a:spcPts val="1300"/>
              </a:lnSpc>
            </a:pPr>
            <a:r>
              <a:rPr lang="en-US" sz="1500" dirty="0" smtClean="0"/>
              <a:t>Re-evaluate </a:t>
            </a:r>
            <a:r>
              <a:rPr lang="en-US" sz="1500" dirty="0"/>
              <a:t>the 2007 electoral reform law. </a:t>
            </a:r>
            <a:endParaRPr lang="en-US" sz="1500" dirty="0" smtClean="0"/>
          </a:p>
          <a:p>
            <a:pPr marL="685800" lvl="1">
              <a:lnSpc>
                <a:spcPts val="1300"/>
              </a:lnSpc>
              <a:buFont typeface="Arial" pitchFamily="34" charset="0"/>
              <a:buChar char="•"/>
            </a:pPr>
            <a:endParaRPr lang="en-US" sz="1500" dirty="0"/>
          </a:p>
          <a:p>
            <a:pPr marL="685800" lvl="1">
              <a:lnSpc>
                <a:spcPts val="1300"/>
              </a:lnSpc>
            </a:pPr>
            <a:r>
              <a:rPr lang="en-US" sz="1500" dirty="0" smtClean="0"/>
              <a:t>Complete </a:t>
            </a:r>
            <a:r>
              <a:rPr lang="en-US" sz="1500" dirty="0"/>
              <a:t>enactment of a constitutional amendment giving the Federal Government the authority to investigate violent crimes against journalists and fully fund implementation and enforcement of this authority. </a:t>
            </a:r>
            <a:endParaRPr lang="en-US" sz="1500" dirty="0" smtClean="0"/>
          </a:p>
          <a:p>
            <a:pPr marL="685800" lvl="1">
              <a:lnSpc>
                <a:spcPts val="1300"/>
              </a:lnSpc>
              <a:buFont typeface="Arial" pitchFamily="34" charset="0"/>
              <a:buChar char="•"/>
            </a:pPr>
            <a:endParaRPr lang="en-US" sz="1500" dirty="0"/>
          </a:p>
          <a:p>
            <a:pPr marL="685800" lvl="1">
              <a:lnSpc>
                <a:spcPts val="1300"/>
              </a:lnSpc>
            </a:pPr>
            <a:r>
              <a:rPr lang="en-US" sz="1500" dirty="0" smtClean="0"/>
              <a:t>The </a:t>
            </a:r>
            <a:r>
              <a:rPr lang="en-US" sz="1500" dirty="0"/>
              <a:t>media can help themselves by adopting voluntary internal codes of conduct that minimize the sensationalism of reporting on violence in Mexico without compromising the principles of good journalism.</a:t>
            </a:r>
          </a:p>
          <a:p>
            <a:r>
              <a:rPr lang="en-US" dirty="0"/>
              <a:t> </a:t>
            </a:r>
          </a:p>
          <a:p>
            <a:pPr marL="285750" indent="-285750">
              <a:buFont typeface="Arial" pitchFamily="34" charset="0"/>
              <a:buChar char="•"/>
            </a:pPr>
            <a:r>
              <a:rPr lang="en-US" dirty="0"/>
              <a:t>Develop legal structures for freedom</a:t>
            </a:r>
            <a:r>
              <a:rPr lang="en-US" dirty="0" smtClean="0"/>
              <a:t>.</a:t>
            </a:r>
          </a:p>
          <a:p>
            <a:endParaRPr lang="en-US" dirty="0"/>
          </a:p>
          <a:p>
            <a:pPr marL="285750" indent="-285750">
              <a:buFont typeface="Arial" pitchFamily="34" charset="0"/>
              <a:buChar char="•"/>
            </a:pPr>
            <a:r>
              <a:rPr lang="en-US" dirty="0"/>
              <a:t>Adopt new paradigm thinking</a:t>
            </a:r>
            <a:r>
              <a:rPr lang="en-US" dirty="0" smtClean="0"/>
              <a:t>.</a:t>
            </a:r>
          </a:p>
          <a:p>
            <a:pPr marL="285750" indent="-285750">
              <a:buFont typeface="Arial" pitchFamily="34" charset="0"/>
              <a:buChar char="•"/>
            </a:pPr>
            <a:endParaRPr lang="en-US" dirty="0"/>
          </a:p>
          <a:p>
            <a:pPr marL="285750" indent="-285750">
              <a:buFont typeface="Arial" pitchFamily="34" charset="0"/>
              <a:buChar char="•"/>
            </a:pPr>
            <a:r>
              <a:rPr lang="en-US" dirty="0"/>
              <a:t>Embrace a multi-stakeholder approach to Internet governance</a:t>
            </a:r>
            <a:r>
              <a:rPr lang="en-US" dirty="0" smtClean="0"/>
              <a:t>.</a:t>
            </a:r>
          </a:p>
          <a:p>
            <a:pPr marL="285750" indent="-285750">
              <a:buFont typeface="Arial" pitchFamily="34" charset="0"/>
              <a:buChar char="•"/>
            </a:pPr>
            <a:endParaRPr lang="en-US" dirty="0"/>
          </a:p>
          <a:p>
            <a:pPr marL="285750" indent="-285750">
              <a:buFont typeface="Arial" pitchFamily="34" charset="0"/>
              <a:buChar char="•"/>
            </a:pPr>
            <a:r>
              <a:rPr lang="en-US" dirty="0"/>
              <a:t>Overcome cultural barriers by working together.</a:t>
            </a:r>
          </a:p>
        </p:txBody>
      </p:sp>
    </p:spTree>
    <p:extLst>
      <p:ext uri="{BB962C8B-B14F-4D97-AF65-F5344CB8AC3E}">
        <p14:creationId xmlns:p14="http://schemas.microsoft.com/office/powerpoint/2010/main" val="3029852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5737619"/>
            <a:ext cx="1073308" cy="1073308"/>
          </a:xfrm>
          <a:prstGeom prst="rect">
            <a:avLst/>
          </a:prstGeom>
        </p:spPr>
      </p:pic>
      <p:sp>
        <p:nvSpPr>
          <p:cNvPr id="5" name="Rectangle 4"/>
          <p:cNvSpPr/>
          <p:nvPr/>
        </p:nvSpPr>
        <p:spPr>
          <a:xfrm>
            <a:off x="3808412" y="2362200"/>
            <a:ext cx="4876800" cy="2846933"/>
          </a:xfrm>
          <a:prstGeom prst="rect">
            <a:avLst/>
          </a:prstGeom>
        </p:spPr>
        <p:txBody>
          <a:bodyPr wrap="square">
            <a:spAutoFit/>
          </a:bodyPr>
          <a:lstStyle/>
          <a:p>
            <a:endParaRPr lang="en-US" b="1" dirty="0" smtClean="0">
              <a:latin typeface="Georgia" pitchFamily="18" charset="0"/>
            </a:endParaRPr>
          </a:p>
          <a:p>
            <a:r>
              <a:rPr lang="en-US" sz="2300" dirty="0"/>
              <a:t>Report of the Aspen Institute Forum on the Freedom to Communicate </a:t>
            </a:r>
          </a:p>
          <a:p>
            <a:r>
              <a:rPr lang="en-US" sz="2300" dirty="0"/>
              <a:t>by Amy </a:t>
            </a:r>
            <a:r>
              <a:rPr lang="en-US" sz="2300" dirty="0" err="1"/>
              <a:t>Korzick</a:t>
            </a:r>
            <a:r>
              <a:rPr lang="en-US" sz="2300" dirty="0"/>
              <a:t> Garmer</a:t>
            </a:r>
          </a:p>
          <a:p>
            <a:endParaRPr lang="en-US" sz="2300" dirty="0" smtClean="0"/>
          </a:p>
          <a:p>
            <a:r>
              <a:rPr lang="en-US" sz="2300" b="1" dirty="0" smtClean="0"/>
              <a:t>www.aspeninstitute.org/freedom2c</a:t>
            </a:r>
          </a:p>
          <a:p>
            <a:endParaRPr lang="en-US" sz="2300" dirty="0" smtClean="0"/>
          </a:p>
          <a:p>
            <a:r>
              <a:rPr lang="en-US" sz="2300" dirty="0" smtClean="0"/>
              <a:t>Twitter:  #freedom2c</a:t>
            </a:r>
          </a:p>
        </p:txBody>
      </p:sp>
      <p:sp>
        <p:nvSpPr>
          <p:cNvPr id="7" name="AutoShape 2" descr="http://www.aspennet.org/system/files/secure/downloads/AspenLogosBlue_0.png"/>
          <p:cNvSpPr>
            <a:spLocks noChangeAspect="1" noChangeArrowheads="1"/>
          </p:cNvSpPr>
          <p:nvPr/>
        </p:nvSpPr>
        <p:spPr bwMode="auto">
          <a:xfrm>
            <a:off x="155575" y="-1652588"/>
            <a:ext cx="12182475" cy="3448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33717"/>
            <a:ext cx="7284720" cy="177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800" y="2057400"/>
            <a:ext cx="2395606" cy="3583836"/>
          </a:xfrm>
          <a:prstGeom prst="rect">
            <a:avLst/>
          </a:prstGeom>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51647" y="5926453"/>
            <a:ext cx="1835178" cy="698342"/>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white">
          <a:xfrm>
            <a:off x="3657600" y="6081298"/>
            <a:ext cx="1667986" cy="471932"/>
          </a:xfrm>
          <a:prstGeom prst="rect">
            <a:avLst/>
          </a:prstGeom>
        </p:spPr>
      </p:pic>
    </p:spTree>
    <p:extLst>
      <p:ext uri="{BB962C8B-B14F-4D97-AF65-F5344CB8AC3E}">
        <p14:creationId xmlns:p14="http://schemas.microsoft.com/office/powerpoint/2010/main" val="27454635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1286</TotalTime>
  <Words>394</Words>
  <Application>Microsoft Office PowerPoint</Application>
  <PresentationFormat>On-screen Show (4:3)</PresentationFormat>
  <Paragraphs>75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Aspen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Keefer, Peter Thomas</dc:creator>
  <cp:lastModifiedBy>Garmer, Amy</cp:lastModifiedBy>
  <cp:revision>22</cp:revision>
  <cp:lastPrinted>2013-03-01T21:31:36Z</cp:lastPrinted>
  <dcterms:created xsi:type="dcterms:W3CDTF">2012-09-28T16:29:48Z</dcterms:created>
  <dcterms:modified xsi:type="dcterms:W3CDTF">2013-03-05T04:58:10Z</dcterms:modified>
</cp:coreProperties>
</file>