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1" r:id="rId2"/>
    <p:sldMasterId id="2147483683" r:id="rId3"/>
  </p:sldMasterIdLst>
  <p:notesMasterIdLst>
    <p:notesMasterId r:id="rId22"/>
  </p:notesMasterIdLst>
  <p:sldIdLst>
    <p:sldId id="257" r:id="rId4"/>
    <p:sldId id="259" r:id="rId5"/>
    <p:sldId id="258" r:id="rId6"/>
    <p:sldId id="263" r:id="rId7"/>
    <p:sldId id="291" r:id="rId8"/>
    <p:sldId id="284" r:id="rId9"/>
    <p:sldId id="286" r:id="rId10"/>
    <p:sldId id="287" r:id="rId11"/>
    <p:sldId id="292" r:id="rId12"/>
    <p:sldId id="309" r:id="rId13"/>
    <p:sldId id="310" r:id="rId14"/>
    <p:sldId id="307" r:id="rId15"/>
    <p:sldId id="301" r:id="rId16"/>
    <p:sldId id="311" r:id="rId17"/>
    <p:sldId id="280" r:id="rId18"/>
    <p:sldId id="303" r:id="rId19"/>
    <p:sldId id="308" r:id="rId20"/>
    <p:sldId id="290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68" d="100"/>
          <a:sy n="68" d="100"/>
        </p:scale>
        <p:origin x="-1446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Book1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38"/>
    </mc:Choice>
    <mc:Fallback>
      <c:style val="3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Residential Usage 24 Hours</a:t>
            </a:r>
          </a:p>
        </c:rich>
      </c:tx>
      <c:layout>
        <c:manualLayout>
          <c:xMode val="edge"/>
          <c:yMode val="edge"/>
          <c:x val="0.26531050363987829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4114284653097683"/>
          <c:y val="6.0705229154048614E-2"/>
          <c:w val="0.77942170879955841"/>
          <c:h val="0.711201494044017"/>
        </c:manualLayout>
      </c:layout>
      <c:lineChart>
        <c:grouping val="standard"/>
        <c:varyColors val="0"/>
        <c:ser>
          <c:idx val="0"/>
          <c:order val="0"/>
          <c:marker>
            <c:symbol val="none"/>
          </c:marker>
          <c:dLbls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Sheet1!$A$1:$A$18</c:f>
              <c:strCache>
                <c:ptCount val="18"/>
                <c:pt idx="0">
                  <c:v>Midnight to 6 AM</c:v>
                </c:pt>
                <c:pt idx="1">
                  <c:v>7:00 AM</c:v>
                </c:pt>
                <c:pt idx="2">
                  <c:v>8:00 AM</c:v>
                </c:pt>
                <c:pt idx="3">
                  <c:v>9:00 AM</c:v>
                </c:pt>
                <c:pt idx="4">
                  <c:v>10:00 AM</c:v>
                </c:pt>
                <c:pt idx="5">
                  <c:v>11:00 AM</c:v>
                </c:pt>
                <c:pt idx="6">
                  <c:v>Noon</c:v>
                </c:pt>
                <c:pt idx="7">
                  <c:v>1:00 PM</c:v>
                </c:pt>
                <c:pt idx="8">
                  <c:v>2:00 PM</c:v>
                </c:pt>
                <c:pt idx="9">
                  <c:v>3:00 PM</c:v>
                </c:pt>
                <c:pt idx="10">
                  <c:v>4:00 PM</c:v>
                </c:pt>
                <c:pt idx="11">
                  <c:v>5:00 PM</c:v>
                </c:pt>
                <c:pt idx="12">
                  <c:v>6:00 PM</c:v>
                </c:pt>
                <c:pt idx="13">
                  <c:v>7:00 PM</c:v>
                </c:pt>
                <c:pt idx="14">
                  <c:v>8:00 PM</c:v>
                </c:pt>
                <c:pt idx="15">
                  <c:v>9:00 PM</c:v>
                </c:pt>
                <c:pt idx="16">
                  <c:v>10:00 PM</c:v>
                </c:pt>
                <c:pt idx="17">
                  <c:v>11:00 PM</c:v>
                </c:pt>
              </c:strCache>
            </c:strRef>
          </c:cat>
          <c:val>
            <c:numRef>
              <c:f>Sheet1!$B$1:$B$18</c:f>
              <c:numCache>
                <c:formatCode>General</c:formatCode>
                <c:ptCount val="18"/>
                <c:pt idx="0">
                  <c:v>2</c:v>
                </c:pt>
                <c:pt idx="1">
                  <c:v>3</c:v>
                </c:pt>
                <c:pt idx="2">
                  <c:v>3.5</c:v>
                </c:pt>
                <c:pt idx="3">
                  <c:v>3.7</c:v>
                </c:pt>
                <c:pt idx="4">
                  <c:v>4.0999999999999996</c:v>
                </c:pt>
                <c:pt idx="5">
                  <c:v>4.5</c:v>
                </c:pt>
                <c:pt idx="6">
                  <c:v>4.8</c:v>
                </c:pt>
                <c:pt idx="7">
                  <c:v>5.2</c:v>
                </c:pt>
                <c:pt idx="8">
                  <c:v>5.3</c:v>
                </c:pt>
                <c:pt idx="9">
                  <c:v>5.8</c:v>
                </c:pt>
                <c:pt idx="10">
                  <c:v>6.2</c:v>
                </c:pt>
                <c:pt idx="11">
                  <c:v>5.7</c:v>
                </c:pt>
                <c:pt idx="12">
                  <c:v>5.7</c:v>
                </c:pt>
                <c:pt idx="13">
                  <c:v>5</c:v>
                </c:pt>
                <c:pt idx="14">
                  <c:v>4.7</c:v>
                </c:pt>
                <c:pt idx="15">
                  <c:v>3.7</c:v>
                </c:pt>
                <c:pt idx="16">
                  <c:v>3</c:v>
                </c:pt>
                <c:pt idx="17">
                  <c:v>2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8633472"/>
        <c:axId val="38636160"/>
      </c:lineChart>
      <c:catAx>
        <c:axId val="38633472"/>
        <c:scaling>
          <c:orientation val="minMax"/>
        </c:scaling>
        <c:delete val="0"/>
        <c:axPos val="b"/>
        <c:majorTickMark val="none"/>
        <c:minorTickMark val="none"/>
        <c:tickLblPos val="nextTo"/>
        <c:crossAx val="38636160"/>
        <c:crosses val="autoZero"/>
        <c:auto val="1"/>
        <c:lblAlgn val="ctr"/>
        <c:lblOffset val="100"/>
        <c:noMultiLvlLbl val="0"/>
      </c:catAx>
      <c:valAx>
        <c:axId val="3863616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KW Demand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3863347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Approximate New Generation Cost by Type</a:t>
            </a:r>
            <a:endParaRPr lang="en-US" dirty="0">
              <a:solidFill>
                <a:schemeClr val="bg1"/>
              </a:solidFill>
            </a:endParaRPr>
          </a:p>
        </c:rich>
      </c:tx>
      <c:layout/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Cost per KW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Sheet1!$A$2:$A$6</c:f>
              <c:strCache>
                <c:ptCount val="5"/>
                <c:pt idx="0">
                  <c:v>Coal</c:v>
                </c:pt>
                <c:pt idx="1">
                  <c:v>Nuclear</c:v>
                </c:pt>
                <c:pt idx="2">
                  <c:v>Hydro</c:v>
                </c:pt>
                <c:pt idx="3">
                  <c:v>Wind/Solar</c:v>
                </c:pt>
                <c:pt idx="4">
                  <c:v>Smart Grid**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3000</c:v>
                </c:pt>
                <c:pt idx="1">
                  <c:v>4000</c:v>
                </c:pt>
                <c:pt idx="2">
                  <c:v>2500</c:v>
                </c:pt>
                <c:pt idx="3">
                  <c:v>11000</c:v>
                </c:pt>
                <c:pt idx="4">
                  <c:v>1785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38519552"/>
        <c:axId val="38522240"/>
      </c:barChart>
      <c:catAx>
        <c:axId val="38519552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38522240"/>
        <c:crosses val="autoZero"/>
        <c:auto val="1"/>
        <c:lblAlgn val="ctr"/>
        <c:lblOffset val="100"/>
        <c:noMultiLvlLbl val="0"/>
      </c:catAx>
      <c:valAx>
        <c:axId val="38522240"/>
        <c:scaling>
          <c:orientation val="minMax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>
                    <a:solidFill>
                      <a:schemeClr val="bg1"/>
                    </a:solidFill>
                  </a:rPr>
                  <a:t>Dollars per KW of New Generation</a:t>
                </a:r>
                <a:endParaRPr lang="en-US" dirty="0">
                  <a:solidFill>
                    <a:schemeClr val="bg1"/>
                  </a:solidFill>
                </a:endParaRPr>
              </a:p>
            </c:rich>
          </c:tx>
          <c:layout>
            <c:manualLayout>
              <c:xMode val="edge"/>
              <c:yMode val="edge"/>
              <c:x val="0.22365083828807117"/>
              <c:y val="0.85327868852459154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38519552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>
              <a:solidFill>
                <a:schemeClr val="bg1"/>
              </a:solidFill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ED03DF-495E-4177-AD69-D30AA3674C07}" type="datetimeFigureOut">
              <a:rPr lang="en-US" smtClean="0"/>
              <a:t>3/4/2013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A29530-C95F-4447-BAEA-DA2C8B290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081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D534B9-AE7C-4AB8-ADDF-704F6F6D8E10}" type="slidenum">
              <a:rPr lang="en-US" smtClean="0">
                <a:latin typeface="Arial" pitchFamily="34" charset="0"/>
              </a:rPr>
              <a:pPr/>
              <a:t>1</a:t>
            </a:fld>
            <a:endParaRPr lang="en-US" dirty="0" smtClean="0">
              <a:latin typeface="Arial" pitchFamily="34" charset="0"/>
            </a:endParaRPr>
          </a:p>
        </p:txBody>
      </p:sp>
      <p:sp>
        <p:nvSpPr>
          <p:cNvPr id="216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6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BA1B1C-9988-4FC1-9EC5-2B2483EEBB3F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/>
              <a:t>13</a:t>
            </a:fld>
            <a:endParaRPr lang="en-US" dirty="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A01324-18C2-450D-A1DB-7AFA69C40DC6}" type="slidenum">
              <a:rPr lang="en-US"/>
              <a:pPr/>
              <a:t>15</a:t>
            </a:fld>
            <a:endParaRPr lang="en-US"/>
          </a:p>
        </p:txBody>
      </p:sp>
      <p:sp>
        <p:nvSpPr>
          <p:cNvPr id="264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4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BA1B1C-9988-4FC1-9EC5-2B2483EEBB3F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/>
              <a:t>16</a:t>
            </a:fld>
            <a:endParaRPr lang="en-US" dirty="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26BE2-7896-4FD4-807D-1B3145B035E4}" type="datetimeFigureOut">
              <a:rPr lang="en-US" smtClean="0"/>
              <a:t>3/4/2013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2CB45-AF5E-4239-BB18-5A8A0D265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282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26BE2-7896-4FD4-807D-1B3145B035E4}" type="datetimeFigureOut">
              <a:rPr lang="en-US" smtClean="0"/>
              <a:t>3/4/2013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2CB45-AF5E-4239-BB18-5A8A0D265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821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26BE2-7896-4FD4-807D-1B3145B035E4}" type="datetimeFigureOut">
              <a:rPr lang="en-US" smtClean="0"/>
              <a:t>3/4/2013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2CB45-AF5E-4239-BB18-5A8A0D265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8352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4229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4229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200" y="6705600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4229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4229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4229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4229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26BE2-7896-4FD4-807D-1B3145B035E4}" type="datetimeFigureOut">
              <a:rPr lang="en-US" smtClean="0"/>
              <a:t>3/4/2013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2CB45-AF5E-4239-BB18-5A8A0D265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680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26BE2-7896-4FD4-807D-1B3145B035E4}" type="datetimeFigureOut">
              <a:rPr lang="en-US" smtClean="0"/>
              <a:t>3/4/2013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2CB45-AF5E-4239-BB18-5A8A0D265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763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26BE2-7896-4FD4-807D-1B3145B035E4}" type="datetimeFigureOut">
              <a:rPr lang="en-US" smtClean="0"/>
              <a:t>3/4/2013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2CB45-AF5E-4239-BB18-5A8A0D265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64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26BE2-7896-4FD4-807D-1B3145B035E4}" type="datetimeFigureOut">
              <a:rPr lang="en-US" smtClean="0"/>
              <a:t>3/4/2013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2CB45-AF5E-4239-BB18-5A8A0D265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62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26BE2-7896-4FD4-807D-1B3145B035E4}" type="datetimeFigureOut">
              <a:rPr lang="en-US" smtClean="0"/>
              <a:t>3/4/2013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2CB45-AF5E-4239-BB18-5A8A0D265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660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26BE2-7896-4FD4-807D-1B3145B035E4}" type="datetimeFigureOut">
              <a:rPr lang="en-US" smtClean="0"/>
              <a:t>3/4/2013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2CB45-AF5E-4239-BB18-5A8A0D265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76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26BE2-7896-4FD4-807D-1B3145B035E4}" type="datetimeFigureOut">
              <a:rPr lang="en-US" smtClean="0"/>
              <a:t>3/4/2013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2CB45-AF5E-4239-BB18-5A8A0D265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2442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26BE2-7896-4FD4-807D-1B3145B035E4}" type="datetimeFigureOut">
              <a:rPr lang="en-US" smtClean="0"/>
              <a:t>3/4/2013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2CB45-AF5E-4239-BB18-5A8A0D265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836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theme" Target="../theme/theme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1.jpeg"/><Relationship Id="rId7" Type="http://schemas.openxmlformats.org/officeDocument/2006/relationships/image" Target="../media/image6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626BE2-7896-4FD4-807D-1B3145B035E4}" type="datetimeFigureOut">
              <a:rPr lang="en-US" smtClean="0"/>
              <a:t>3/4/2013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F2CB45-AF5E-4239-BB18-5A8A0D265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052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8" r:id="rId14"/>
    <p:sldLayoutId id="2147483674" r:id="rId15"/>
    <p:sldLayoutId id="2147483676" r:id="rId16"/>
    <p:sldLayoutId id="2147483677" r:id="rId17"/>
    <p:sldLayoutId id="2147483680" r:id="rId1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71600"/>
            <a:ext cx="82296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028" name="Picture 9" descr="Cropped Fiber Photo adjuste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invGray">
          <a:xfrm>
            <a:off x="4454525" y="6116638"/>
            <a:ext cx="8540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0" name="Line 16"/>
          <p:cNvSpPr>
            <a:spLocks noChangeShapeType="1"/>
          </p:cNvSpPr>
          <p:nvPr/>
        </p:nvSpPr>
        <p:spPr bwMode="auto">
          <a:xfrm flipV="1">
            <a:off x="-19050" y="1143000"/>
            <a:ext cx="8782050" cy="20638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1030" name="Group 20"/>
          <p:cNvGrpSpPr>
            <a:grpSpLocks/>
          </p:cNvGrpSpPr>
          <p:nvPr/>
        </p:nvGrpSpPr>
        <p:grpSpPr bwMode="auto">
          <a:xfrm>
            <a:off x="1527175" y="5978525"/>
            <a:ext cx="7616825" cy="727075"/>
            <a:chOff x="962" y="3766"/>
            <a:chExt cx="4798" cy="458"/>
          </a:xfrm>
        </p:grpSpPr>
        <p:sp>
          <p:nvSpPr>
            <p:cNvPr id="1031" name="Rectangle 7"/>
            <p:cNvSpPr>
              <a:spLocks noChangeArrowheads="1"/>
            </p:cNvSpPr>
            <p:nvPr userDrawn="1"/>
          </p:nvSpPr>
          <p:spPr bwMode="invGray">
            <a:xfrm flipH="1">
              <a:off x="5376" y="3861"/>
              <a:ext cx="384" cy="219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100000">
                  <a:srgbClr val="000099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pic>
          <p:nvPicPr>
            <p:cNvPr id="1032" name="Picture 10" descr="Cropped Fiber Photo adjusted"/>
            <p:cNvPicPr>
              <a:picLocks noChangeAspect="1" noChangeArrowheads="1"/>
            </p:cNvPicPr>
            <p:nvPr userDrawn="1"/>
          </p:nvPicPr>
          <p:blipFill>
            <a:blip r:embed="rId3"/>
            <a:srcRect/>
            <a:stretch>
              <a:fillRect/>
            </a:stretch>
          </p:blipFill>
          <p:spPr bwMode="invGray">
            <a:xfrm>
              <a:off x="5017" y="3860"/>
              <a:ext cx="538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" name="Rectangle 8"/>
            <p:cNvSpPr>
              <a:spLocks noChangeArrowheads="1"/>
            </p:cNvSpPr>
            <p:nvPr userDrawn="1"/>
          </p:nvSpPr>
          <p:spPr bwMode="invGray">
            <a:xfrm>
              <a:off x="2304" y="3861"/>
              <a:ext cx="960" cy="219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100000">
                  <a:srgbClr val="000099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pic>
          <p:nvPicPr>
            <p:cNvPr id="1034" name="Picture 11" descr="Dalton - Bucket Truck and Fiber Trailer 5 1 00"/>
            <p:cNvPicPr>
              <a:picLocks noChangeAspect="1" noChangeArrowheads="1"/>
            </p:cNvPicPr>
            <p:nvPr userDrawn="1"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347" y="3865"/>
              <a:ext cx="752" cy="2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5" name="Picture 12" descr="107_0703"/>
            <p:cNvPicPr>
              <a:picLocks noChangeAspect="1" noChangeArrowheads="1"/>
            </p:cNvPicPr>
            <p:nvPr userDrawn="1"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495" y="3862"/>
              <a:ext cx="522" cy="2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6" name="Picture 13" descr="AEG_Logo_Neg_2"/>
            <p:cNvPicPr>
              <a:picLocks noChangeAspect="1" noChangeArrowheads="1"/>
            </p:cNvPicPr>
            <p:nvPr userDrawn="1"/>
          </p:nvPicPr>
          <p:blipFill>
            <a:blip r:embed="rId6"/>
            <a:srcRect t="13213" b="18018"/>
            <a:stretch>
              <a:fillRect/>
            </a:stretch>
          </p:blipFill>
          <p:spPr bwMode="invGray">
            <a:xfrm>
              <a:off x="962" y="3766"/>
              <a:ext cx="1056" cy="4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38" name="Line 14"/>
            <p:cNvSpPr>
              <a:spLocks noChangeShapeType="1"/>
            </p:cNvSpPr>
            <p:nvPr userDrawn="1"/>
          </p:nvSpPr>
          <p:spPr bwMode="invGray">
            <a:xfrm flipV="1">
              <a:off x="1843" y="3855"/>
              <a:ext cx="3914" cy="3"/>
            </a:xfrm>
            <a:prstGeom prst="line">
              <a:avLst/>
            </a:prstGeom>
            <a:noFill/>
            <a:ln w="3683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39" name="Line 15"/>
            <p:cNvSpPr>
              <a:spLocks noChangeShapeType="1"/>
            </p:cNvSpPr>
            <p:nvPr userDrawn="1"/>
          </p:nvSpPr>
          <p:spPr bwMode="invGray">
            <a:xfrm>
              <a:off x="1863" y="4086"/>
              <a:ext cx="3890" cy="1"/>
            </a:xfrm>
            <a:prstGeom prst="line">
              <a:avLst/>
            </a:prstGeom>
            <a:noFill/>
            <a:ln w="3683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pic>
          <p:nvPicPr>
            <p:cNvPr id="3" name="Picture 17" descr="P1300016"/>
            <p:cNvPicPr>
              <a:picLocks noChangeAspect="1" noChangeArrowheads="1"/>
            </p:cNvPicPr>
            <p:nvPr userDrawn="1"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290" y="3869"/>
              <a:ext cx="20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Picture 18" descr="P1300009"/>
            <p:cNvPicPr>
              <a:picLocks noChangeAspect="1" noChangeArrowheads="1"/>
            </p:cNvPicPr>
            <p:nvPr userDrawn="1"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100" y="3870"/>
              <a:ext cx="188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transition spd="med">
    <p:strips dir="rd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Font typeface="Symbol" pitchFamily="18" charset="2"/>
        <a:buChar char="·"/>
        <a:defRPr sz="28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Font typeface="Symbol" pitchFamily="18" charset="2"/>
        <a:buChar char="·"/>
        <a:defRPr sz="24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Font typeface="Symbol" pitchFamily="18" charset="2"/>
        <a:buChar char="·"/>
        <a:defRPr sz="20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Font typeface="Symbol" pitchFamily="18" charset="2"/>
        <a:buChar char="·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Font typeface="Symbol" pitchFamily="18" charset="2"/>
        <a:buChar char="·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00FF"/>
        </a:buClr>
        <a:buFont typeface="Symbol" pitchFamily="18" charset="2"/>
        <a:buChar char="·"/>
        <a:defRPr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00FF"/>
        </a:buClr>
        <a:buFont typeface="Symbol" pitchFamily="18" charset="2"/>
        <a:buChar char="·"/>
        <a:defRPr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00FF"/>
        </a:buClr>
        <a:buFont typeface="Symbol" pitchFamily="18" charset="2"/>
        <a:buChar char="·"/>
        <a:defRPr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00FF"/>
        </a:buClr>
        <a:buFont typeface="Symbol" pitchFamily="18" charset="2"/>
        <a:buChar char="·"/>
        <a:defRPr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19200"/>
            <a:ext cx="8229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62852" name="Rectangle 4"/>
          <p:cNvSpPr>
            <a:spLocks noChangeArrowheads="1"/>
          </p:cNvSpPr>
          <p:nvPr userDrawn="1"/>
        </p:nvSpPr>
        <p:spPr bwMode="invGray">
          <a:xfrm flipH="1">
            <a:off x="8534400" y="6319838"/>
            <a:ext cx="609600" cy="347662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rgbClr val="000099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62853" name="Rectangle 5"/>
          <p:cNvSpPr>
            <a:spLocks noChangeArrowheads="1"/>
          </p:cNvSpPr>
          <p:nvPr userDrawn="1"/>
        </p:nvSpPr>
        <p:spPr bwMode="invGray">
          <a:xfrm>
            <a:off x="3657600" y="6319838"/>
            <a:ext cx="1524000" cy="347662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rgbClr val="000099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5366" name="Picture 6" descr="Cropped Fiber Photo adjusted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invGray">
          <a:xfrm>
            <a:off x="4454525" y="6307138"/>
            <a:ext cx="8540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7" descr="Cropped Fiber Photo adjusted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invGray">
          <a:xfrm>
            <a:off x="7964488" y="6318250"/>
            <a:ext cx="8540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8" descr="Dalton - Bucket Truck and Fiber Trailer 5 1 00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5313363" y="6326188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Picture 9" descr="107_0703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7135813" y="6321425"/>
            <a:ext cx="82867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2859" name="Line 11"/>
          <p:cNvSpPr>
            <a:spLocks noChangeShapeType="1"/>
          </p:cNvSpPr>
          <p:nvPr userDrawn="1"/>
        </p:nvSpPr>
        <p:spPr bwMode="invGray">
          <a:xfrm>
            <a:off x="2968625" y="6315075"/>
            <a:ext cx="6175375" cy="1588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62860" name="Line 12"/>
          <p:cNvSpPr>
            <a:spLocks noChangeShapeType="1"/>
          </p:cNvSpPr>
          <p:nvPr userDrawn="1"/>
        </p:nvSpPr>
        <p:spPr bwMode="invGray">
          <a:xfrm>
            <a:off x="2957513" y="6677025"/>
            <a:ext cx="6175375" cy="1588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62861" name="Line 13"/>
          <p:cNvSpPr>
            <a:spLocks noChangeShapeType="1"/>
          </p:cNvSpPr>
          <p:nvPr userDrawn="1"/>
        </p:nvSpPr>
        <p:spPr bwMode="auto">
          <a:xfrm>
            <a:off x="-19050" y="990600"/>
            <a:ext cx="8283575" cy="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5373" name="Picture 14" descr="P1300016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6810375" y="6332538"/>
            <a:ext cx="3270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4" name="Picture 15" descr="P1300009"/>
          <p:cNvPicPr>
            <a:picLocks noChangeAspect="1" noChangeArrowheads="1"/>
          </p:cNvPicPr>
          <p:nvPr userDrawn="1"/>
        </p:nvPicPr>
        <p:blipFill>
          <a:blip r:embed="rId8"/>
          <a:srcRect/>
          <a:stretch>
            <a:fillRect/>
          </a:stretch>
        </p:blipFill>
        <p:spPr bwMode="auto">
          <a:xfrm>
            <a:off x="6508750" y="6334125"/>
            <a:ext cx="29845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Font typeface="Symbol" pitchFamily="18" charset="2"/>
        <a:buChar char="·"/>
        <a:defRPr sz="28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Font typeface="Symbol" pitchFamily="18" charset="2"/>
        <a:buChar char="·"/>
        <a:defRPr sz="24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Font typeface="Symbol" pitchFamily="18" charset="2"/>
        <a:buChar char="·"/>
        <a:defRPr sz="20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Font typeface="Symbol" pitchFamily="18" charset="2"/>
        <a:buChar char="·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Font typeface="Symbol" pitchFamily="18" charset="2"/>
        <a:buChar char="·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00FF"/>
        </a:buClr>
        <a:buFont typeface="Symbol" pitchFamily="18" charset="2"/>
        <a:buChar char="·"/>
        <a:defRPr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00FF"/>
        </a:buClr>
        <a:buFont typeface="Symbol" pitchFamily="18" charset="2"/>
        <a:buChar char="·"/>
        <a:defRPr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00FF"/>
        </a:buClr>
        <a:buFont typeface="Symbol" pitchFamily="18" charset="2"/>
        <a:buChar char="·"/>
        <a:defRPr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00FF"/>
        </a:buClr>
        <a:buFont typeface="Symbol" pitchFamily="18" charset="2"/>
        <a:buChar char="·"/>
        <a:defRPr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video" Target="file:///C:\Documents%20and%20Settings\jsalter\Desktop\SmartGrid%20Speech\000070499Pro.wmv" TargetMode="External"/><Relationship Id="rId7" Type="http://schemas.openxmlformats.org/officeDocument/2006/relationships/image" Target="../media/image24.jpeg"/><Relationship Id="rId2" Type="http://schemas.openxmlformats.org/officeDocument/2006/relationships/video" Target="file:///C:\Documents%20and%20Settings\jsalter\Desktop\SmartGrid%20Speech\000280621Pro.wmv" TargetMode="External"/><Relationship Id="rId1" Type="http://schemas.openxmlformats.org/officeDocument/2006/relationships/video" Target="file:///C:\Documents%20and%20Settings\jsalter\Desktop\SmartGrid%20Speech\distribution%20linesPro.wmv" TargetMode="External"/><Relationship Id="rId6" Type="http://schemas.openxmlformats.org/officeDocument/2006/relationships/image" Target="../media/image23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09600" y="2098964"/>
            <a:ext cx="7848600" cy="1752600"/>
          </a:xfrm>
          <a:noFill/>
          <a:ln>
            <a:solidFill>
              <a:srgbClr val="000000"/>
            </a:solidFill>
          </a:ln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4800" b="0" dirty="0" smtClean="0"/>
              <a:t/>
            </a:r>
            <a:br>
              <a:rPr lang="en-US" sz="4800" b="0" dirty="0" smtClean="0"/>
            </a:br>
            <a:r>
              <a:rPr lang="en-US" sz="4800" b="0" dirty="0" smtClean="0"/>
              <a:t>Lessons for Communities</a:t>
            </a:r>
            <a:br>
              <a:rPr lang="en-US" sz="4800" b="0" dirty="0" smtClean="0"/>
            </a:br>
            <a:r>
              <a:rPr lang="en-US" sz="2800" b="0" i="1" dirty="0" err="1" smtClean="0"/>
              <a:t>Isen</a:t>
            </a:r>
            <a:r>
              <a:rPr lang="en-US" sz="2800" b="0" i="1" dirty="0" smtClean="0"/>
              <a:t> – “Salter, you </a:t>
            </a:r>
            <a:r>
              <a:rPr lang="en-US" sz="2800" b="0" i="1" dirty="0" smtClean="0"/>
              <a:t>got </a:t>
            </a:r>
            <a:r>
              <a:rPr lang="en-US" sz="2800" b="0" i="1" dirty="0" smtClean="0"/>
              <a:t>anything for us?”</a:t>
            </a:r>
            <a:r>
              <a:rPr lang="en-US" sz="2800" i="1" dirty="0"/>
              <a:t/>
            </a:r>
            <a:br>
              <a:rPr lang="en-US" sz="2800" i="1" dirty="0"/>
            </a:br>
            <a:r>
              <a:rPr lang="en-US" sz="2800" i="1" dirty="0" smtClean="0"/>
              <a:t>Salter – “No”</a:t>
            </a:r>
            <a:br>
              <a:rPr lang="en-US" sz="2800" i="1" dirty="0" smtClean="0"/>
            </a:br>
            <a:r>
              <a:rPr lang="en-US" sz="2800" i="1" dirty="0" err="1" smtClean="0"/>
              <a:t>Isen</a:t>
            </a:r>
            <a:r>
              <a:rPr lang="en-US" sz="2800" i="1" dirty="0" smtClean="0"/>
              <a:t> – “Good, Come share that with us”</a:t>
            </a:r>
            <a:r>
              <a:rPr lang="en-US" b="0" dirty="0" smtClean="0"/>
              <a:t/>
            </a:r>
            <a:br>
              <a:rPr lang="en-US" b="0" dirty="0" smtClean="0"/>
            </a:br>
            <a:endParaRPr lang="en-US" b="0" i="1" dirty="0" smtClean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098729" y="3469562"/>
            <a:ext cx="6629400" cy="1981200"/>
          </a:xfrm>
        </p:spPr>
        <p:txBody>
          <a:bodyPr/>
          <a:lstStyle/>
          <a:p>
            <a:pPr marL="0" indent="0" algn="ctr" eaLnBrk="1" hangingPunct="1">
              <a:buFont typeface="Symbol" pitchFamily="18" charset="2"/>
              <a:buNone/>
            </a:pPr>
            <a:endParaRPr lang="en-US" sz="3200" dirty="0" smtClean="0"/>
          </a:p>
          <a:p>
            <a:pPr marL="0" indent="0" algn="ctr" eaLnBrk="1" hangingPunct="1">
              <a:buFont typeface="Symbol" pitchFamily="18" charset="2"/>
              <a:buNone/>
            </a:pPr>
            <a:r>
              <a:rPr lang="en-US" dirty="0" smtClean="0"/>
              <a:t>James Salter, President</a:t>
            </a:r>
          </a:p>
        </p:txBody>
      </p:sp>
      <p:sp>
        <p:nvSpPr>
          <p:cNvPr id="23557" name="Text Box 15"/>
          <p:cNvSpPr txBox="1">
            <a:spLocks noChangeArrowheads="1"/>
          </p:cNvSpPr>
          <p:nvPr/>
        </p:nvSpPr>
        <p:spPr bwMode="auto">
          <a:xfrm>
            <a:off x="990600" y="4800600"/>
            <a:ext cx="9144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800" dirty="0">
                <a:latin typeface="Arial Black" pitchFamily="34" charset="0"/>
              </a:rPr>
              <a:t>  </a:t>
            </a:r>
            <a:endParaRPr lang="en-US" sz="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438" y="5016044"/>
            <a:ext cx="2819982" cy="12862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0"/>
            <a:ext cx="9144000" cy="2057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99155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84" y="1295400"/>
            <a:ext cx="1200150" cy="500063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1371600" y="1795463"/>
            <a:ext cx="3429000" cy="914400"/>
          </a:xfrm>
          <a:prstGeom prst="straightConnector1">
            <a:avLst/>
          </a:prstGeom>
          <a:ln w="25400" cmpd="sng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4191000" y="2286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Our FTTH Footprint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04884" y="1295400"/>
            <a:ext cx="1347716" cy="500063"/>
          </a:xfrm>
          <a:prstGeom prst="rect">
            <a:avLst/>
          </a:prstGeom>
          <a:solidFill>
            <a:srgbClr val="FFFF00">
              <a:alpha val="5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925719" y="583480"/>
            <a:ext cx="874881" cy="478632"/>
          </a:xfrm>
          <a:prstGeom prst="rect">
            <a:avLst/>
          </a:prstGeom>
          <a:solidFill>
            <a:srgbClr val="FFFF00">
              <a:alpha val="5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043684" y="1350168"/>
            <a:ext cx="673858" cy="445295"/>
          </a:xfrm>
          <a:prstGeom prst="rect">
            <a:avLst/>
          </a:prstGeom>
          <a:solidFill>
            <a:srgbClr val="FFFF00">
              <a:alpha val="5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574542" y="1062111"/>
            <a:ext cx="673858" cy="385690"/>
          </a:xfrm>
          <a:prstGeom prst="rect">
            <a:avLst/>
          </a:prstGeom>
          <a:solidFill>
            <a:srgbClr val="FFFF00">
              <a:alpha val="5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91400" y="2240428"/>
            <a:ext cx="990600" cy="469435"/>
          </a:xfrm>
          <a:prstGeom prst="rect">
            <a:avLst/>
          </a:prstGeom>
          <a:solidFill>
            <a:srgbClr val="FFFF00">
              <a:alpha val="5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969059" y="422974"/>
            <a:ext cx="673858" cy="639137"/>
          </a:xfrm>
          <a:prstGeom prst="rect">
            <a:avLst/>
          </a:prstGeom>
          <a:solidFill>
            <a:srgbClr val="FFFF00">
              <a:alpha val="5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043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>
          <a:xfrm>
            <a:off x="471055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Why Electric Utilities?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230405" name="Text Box 5"/>
          <p:cNvSpPr txBox="1">
            <a:spLocks noChangeArrowheads="1"/>
          </p:cNvSpPr>
          <p:nvPr/>
        </p:nvSpPr>
        <p:spPr bwMode="auto">
          <a:xfrm>
            <a:off x="547255" y="762000"/>
            <a:ext cx="8153400" cy="618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3600" b="1" dirty="0" smtClean="0"/>
              <a:t>Don’t believe Major ILEC’s nor MSO’s will significantly ramp FTTH builds – wireless is king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b="1" dirty="0" smtClean="0"/>
              <a:t>Biggest hurdle to FTTH build is access to ROW – electric utilities own 80% of easements in US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b="1" dirty="0" smtClean="0"/>
              <a:t>Second biggest hurdle to FTTH is recovering cost in lower density areas – electric utilities can significantly close that financial gap </a:t>
            </a:r>
            <a:r>
              <a:rPr lang="en-US" sz="3600" b="1" dirty="0" smtClean="0">
                <a:solidFill>
                  <a:srgbClr val="FFC000"/>
                </a:solidFill>
              </a:rPr>
              <a:t>IF</a:t>
            </a:r>
            <a:r>
              <a:rPr lang="en-US" sz="3600" b="1" dirty="0" smtClean="0"/>
              <a:t> they </a:t>
            </a:r>
            <a:r>
              <a:rPr lang="en-US" sz="3600" b="1" dirty="0" smtClean="0">
                <a:solidFill>
                  <a:srgbClr val="FFC000"/>
                </a:solidFill>
              </a:rPr>
              <a:t>ACTUALLY</a:t>
            </a:r>
            <a:r>
              <a:rPr lang="en-US" sz="3600" b="1" dirty="0" smtClean="0"/>
              <a:t> implement </a:t>
            </a:r>
            <a:r>
              <a:rPr lang="en-US" sz="3600" b="1" dirty="0" smtClean="0">
                <a:solidFill>
                  <a:srgbClr val="FFC000"/>
                </a:solidFill>
              </a:rPr>
              <a:t>REAL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SmartGrid</a:t>
            </a:r>
            <a:endParaRPr lang="en-US" sz="3600" b="1" dirty="0" smtClean="0"/>
          </a:p>
        </p:txBody>
      </p:sp>
    </p:spTree>
    <p:extLst>
      <p:ext uri="{BB962C8B-B14F-4D97-AF65-F5344CB8AC3E}">
        <p14:creationId xmlns:p14="http://schemas.microsoft.com/office/powerpoint/2010/main" val="3302511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04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04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>
          <a:xfrm>
            <a:off x="78786" y="147637"/>
            <a:ext cx="8851900" cy="10207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Utility Capital Investment Per Customer…...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2" name="AutoShape 2" descr="data:image/jpeg;base64,/9j/4AAQSkZJRgABAQAAAQABAAD/2wCEAAkGBxATEhUREBAUFRUVGBMXFBUQFxcXEhQZFxMWFxgVFBMYHSggGRomHhQUITEhJSkrLi4uGCA2ODMsNygtLi4BCgoKDg0OGhAQGywlICQsLCwtNC0sLC8wLCwsLCwvLDcuLCwsLCwtLCwsLCwtLCwsLi8sLCwsLywsLCwsLCwsLP/AABEIAKoBKAMBEQACEQEDEQH/xAAcAAEAAgIDAQAAAAAAAAAAAAAABgcEBQIDCAH/xABGEAABAwICBQgFCgQEBwAAAAABAAIDBBEFIQYHEjGBEyJBUWFxkaFCVJLR0ggUFiMyUpOiscEXQ3KCFTM0wlNWY3Oy0/H/xAAbAQEAAgMBAQAAAAAAAAAAAAAAAQQCAwUGB//EADYRAQACAQICBgcIAgMBAAAAAAABAgMEESExBRJRYaHRExRBQlJxkQYVIjKBorHwU+EWM/HB/9oADAMBAAIRAxEAPwC8UBAQEBAQEBAQEBAQEBAQEBAQEBAQEBAQEBAQEBAQEBAQEBAQEBAQEBAQEBAQEBAQEBAQEBAQEBAQEBAQEBAQEBAQEBAQEBAQEBAQEBAQEBAQEBAQEBAQEBAQEBAQEBAQEBAQEBAQEBAQEBAQEBAQEBAQEHCW9jbf0KJ324Mq7b8WBQ1d32J3/qFox33ttKzmxbV3hslYVBAQEBAQEBAQEBAQEBAQEBAQEBAQEBB1yztb9pwHfv8ABYzaI5sq0tblDDfibfRF+05Ba5zR7G+NNPvODZ3v9wWPWtZlNK1bGO9hfet8clWdt+DkpQICAgICAgICCL4k8xTZdBDh3X/+hUMk9S7r4IjLi8ElikDgHDcQCOKvRO8buTas1mYlzUoEBAQEBAQEBAQEBAQEBAQEBAQcJZmtF3ODR1uNgom0RzZVra07VjdqqnSGFuTLvPZk3xKr21NY5cVymgyT+bg10mMTSGzeb2MGfjvWmc97cIWq6TFTjPH5u+mwyV2bub2v3+CyrhvPGWvJqcdeEcfk2sGGsbvu49u7wViuGI5qd9Ra3LgzGtAyAt3LZEbNEzM831SgQEBAQEBAQEBBHtMIOY2Ueidk9x3ef6qpq68Is6fRt/xzSfa7NEa7lIiwnOM24HMfuOCnS361duxj0lh6mTrdreq05wgICAgICAgICAgICAgICD45wAuTYdZ3ImI34Q0lfpVSx3AfyjuqPP8ANu81Wvqsde9fw9GZ8nGY2jv8ubQ1el8z8o2iMe07xOXkqt9XeeXB0cfRWOn5538IfKbDauc7Tg7P0pTYcAc/AKK4smTjPim+o0+GNo2+UN7R6NMGcjy49Tcm+9WaaWI/NLnZekbT+SNm4p6ZjBZjQO4furNaRXlCjfJa872nd3LJgICAgICAgICAgICAgxsRpRLE+M+k0juNsj42WGSvWrNW3DknHkrePZKu9EcTMVYI35bZMbh1OBNvMW4rmaa/UybT8np+kdN6XTdevs4x8v8AxZq6zyYgICAgICAgICAgICAg0uL6U0VNlLO3a+4znv8AZbu4rVfPSvtXtN0bqdR+SvDtnhHihuJazXOJbTQho+/KbngwZDiVUvq7e7Du4Ps7WvHNbfujza6BmI1xueUkHW7mxDu3N8FX2y5e2Vq06PRRtG1fGf8A7KTYZoMcjUS/2xfGfcrFNFPvS5OfpmOWKv6z5JRQYPTw/wCXGAfvHN3tHNW6YaU5Q5GbV5s357M9bVcQEBAQEBAQEBAQEBAQEBAQU9rIo3wVnKRmwkAkaR0Paed5hp4rmainVyb9vF7foTLXPpepbj1eE/KeXktTBcQbUQRzt3PaD3HcRwIIXQx369Yl4/VYJwZrY59ks1ZtAgICAgICAgICDAxPGaanF55mM6g4jaPc3eVrtkrXnKxg0mfPO2Ksz/e1DMW1nxi7aWFzz0Pl5rODRmfJVrav4Y+rvaf7OXnjmtt3Rxn68v5RSfGsUrzssMrgfQpwWxj+oj9ytE3yZJ2diuj0Ghje20d9uM/35Q22Easqh+dTI2IfdZz5OJ+yD4rZTS2nnwU9T9osNeGKs2+fCPP+E1wjQuhgsWwh7h6c1nu7wNw4BWaaele/5uBqel9Vn4TbaOyOH+0hAtuW9zH1AQEBAQEBAQEBAQEBAQEBAQEBBD9aGGcrScqBzoDt/wBpyd+x4Ktqq7137Hb6B1PotT1J5W4fr7Gu1R4ntRSUx3xnbZ/S8naHBw/MsNJfnVa+0em6uSuaPbwn5xy8P4WCrjzQgICAgICDoq6uOJu3LI1jR0vIA81ja0V5y2Y8V8k9WkTM9yIYtrJpI7iBrpndY5sftOzPAKvfVVj8vF29N9n9Rk45JisfWfpCHV+m2I1TuTiJZfcymB2+Lsz4WVa2e9uG/wBHbw9D6PTV69+Pfbl9OTuwzV/XTnbnIiB3mY7ch/tB/Uqa6e9u5jn6d0mGOrj/ABfLhH9+UJnhGr2iisZAZnDpl+x7Ay8bqzTS0jnxcHU9O6rLwr+GO7n9UqggYwBrGhoG4NAA8ArEViOEOPe9rzvad5diliICAgICAgICAgICAgICAgICAgICAg66iFr2uY4Xa4FpHYRYqLRvG0sqXmlotHOOKltHZnUGJBjzYNeYn9rXZBx/I5cyk+jvxe81tI12hm1fbHWj5x/Zhdq6jwIgICDjJIGi7iABvJNgOKiZiOaYrNp2hGMX09oYbgSGV33YRccX/Z81otqaRy4utpuhNVm4zHVjv8uaF4rrGrJebTtbCDu2efIeJFr9wVa+pvPLg72n6A02L8WWet4R/f1YVJopidY4SSNcL/zKokG3Y087yCwrivfjt9W/J0notJXqUmPlXz5JfhOrOmZY1MjpT91t2M8jc+Ks00ke9Liaj7RZr8MURXxnyTGgw+GFuxDExg6mADx61ZrSteUOHmz5M1utktMz3spZNQgICAgICAgICAgICAgICAgICAgICAgICAgqfWzhmxOyoaMpWkOI++y1uJaR7K5+qptfftey+zup6+G2Kfdnh8p/3/Kf6H4n84pIpSeds7L/AOpuR/S/FW8F+tSHm+ktN6vqb0jlvvHyluStqi0eLaW0VPcSTtLh6EXPf4DdxWm+elfa6Gm6L1WfjWnDtnhCE4vrPlNxTQiMfem5zvZBsPEqtbVWn8vB39N9nKRxzW37o5fXm0bKLFcQN3CWRp6ZLshHcDYdPQCtO18k9roTm0GgjaNonu4z5/VJsI1XjI1U9+tkGQ7i9wueACsU0k+9P0cnU/aOeWCn628oTXCtH6Sn/wAiBjT0utd573nNWaYqV5Q4Oo12o1H/AGXme72fRs1sVBAQEBAQEBAQEBAQEBAQEBAQEBAQEBAQEBAQEBBHdPcL5eikaBzmWkZ3tzI4jaC0ainWp8nT6I1PoNVWZ5Twn9f9qz0X0wlo4pI42NftkObtk2YbWJsN97Dq3Kljy2pExD1mv6Kx6zJW1p224cPaS4rimIHZYZXjpbBzIh2OIIHiVE3vknbmV02g0Eb2iInttxn+/KG6wjVjM6zqmVsY6WR85/tbh5rbTS2nnwUNT9o8deGGu/fPCPpz/hNcI0OoaexZCHOHpy893C+Q4BWqaelfZu4Op6W1Wfha20dkcG+AW5zX1AQEBBxdI0byB3lAbI05Ag9xQckBAQEBAQEBAQEBAQEBAQEBAQEBAQEBAQEHwhBF8O0BoInF5jMhuSBIbsbncAMGVhuzuq9dLSOfF183TmryV6sW2+XOf15pNFG1oDWtDQNwaLAdwC3xERwhybWm07zO8ualAgICAgICDyrrfmknxapcGOIY5sbSASOY0A9HXdSJB8nnCnHEJJntI5KE22gRm9wHT2BygeikBAQEBAQEBAQEBAQEBAQEBAQEBAQEBAQUrphrjrKKtnpBSQOETyGucXguaQC0nPfYhBIdVWsibFJZopoY4+TY1zeTLiXXcQb3Pcg22tDTj/C6dkjGNklkfssY8kCwF3uNs7DId5CCucM134jPNHBDQwOkkc1jBeTe42zsd3SVIsHTbWXR4aBHL9dUkC8UFrNNt73H7APQMz2KBVFfr2xNziYoqeNvQC1z3cXF2fgFOwzcC181bXgVtPFIy+ZgBZIB2Aktd3Zd6bC8dH8bp6yBlTTP243jLraelrh0OHSFAqDSbXdUU9XPTxUsL2RSPY1zi+7tk2JNjbeCpGbh2uu1FJVVUDBIZOTp4YnG8hDQXPeXXswbTRcdygderfWdiOIV/JTNgZC2OWV4jY7aDWgWG0XHpcM0Gln18VO07Zoqci5sSX3IvkTmpE20S1hz1GHVNfLTxM5J7Y42sLrPJ2b7RPa8LVmv1K7rmg0vrOorimdt/Ji/xSqfVovacqnrV+56T/jeH47fSD+KVT6tF7Tk9av3H/G8Px2+kPjtadTv+bRe05PWr9yY+zWGfft9ITbHdLaahpWVNa8MLmtIYzN73EAlsbTmd/cOlXaTM1iZeSy1rW81ryiVPY3r6q3OIo6WKNnQZ9p8h4NIA81ns1tdS688Wa4F7KZ46Wljm37iH5JsLa1d6yqbE7x7JhqGi7onEEOHS6N3pAdOQIUDWa1NZcuFzRQwwxyF7C93KFwLedZttk9hQR7RjXfJNMRWQwQwsY973tLy87IyawE5uJIACDTY7r3rXPPzOCKKMXsZgXyu7TZwaO4X71OwzdENec5mbHiMUXJvIHKwgtdHfLac0uILevdYX3oL3BUD6gICAgICAgICAgICDzNr+ouTxUvtYSxRP7yNph/8Apgd3yeanZxNzPvwSDi1zHfsUkanXFpL89xGTYdeKD6mO247J57uLr8AEgZWr+P5jR1GNvaC9l6eiDhcGZ450naGi/5kEBq6l8j3SSOL3vJc5zjdzid5JQXHofHonBTsFXNHPO5oMrpGTEBxzLWDZsAL2vvyUCtNNoKFlZIMOk26Y7LozzubcZs5wubG6kWN8nfGnRvrIHH6sRcvboDmc1x4gj2QgqOtqDJI+Q73uc497nE/ug2GjmjlbXv5KkhdIW5uzAYwE73OcQB+9kFpaLaGVuEUuJVdWxjXGkfHEWPDs37xluzEagUspHpDVtouJ8Bghe8x8q98zi0Ak2ldsjPsa0rVlx9eNt1zQ6ydJl9LEbztMfVsDqth9ak9lqreqd7tf8ky/wCOPrKu8WhhZK5kD3SMabB7gBtEbyAPR6lUnaJ4PT6e+S+OLZY2mfZHs/2z9E8BdVzbJ5sTOdM/oa3qHabfqs8eOck7KvSWvrpMXW96eUf3sVxp/pRJiFZJOSeTBLYGE5MjGQsOgm1z2ldaIfPEg1Qav2YlJJLUlwp4bAhhs6R5zDNroAGZ6cwg2OurQGkw9sE9GHMbI50b2OcXC4G0HAuN917juQQbQivfBiFLKzeJoxl0hzgxw4hxHFBI9edfyuLzNG6FsUY9gPPm8+CQNFoHopJiVW2mjeGDZL5HkX2GNIBIHSbuAA7UEo1p6s48LhinhqHyNe/k3NkADg7Zc4OBHRzTkgrVB7XwppEEQdvEcYPeGC6gZaAgICAgICAgICAgIKN+UrQZ0dQP+rGfyub/ALlMCpdGMdkopjPF9vk5mNPUZIywO4XvwQY2CYZJUzxU0Qu+V7WN7LnMnsAuT2BBcmvLCmUmF0FLF/lxP2b/AHnCI849pJeeJQUpRxNdIxj37DXOaHPO5gLgC63YM0F1/wAAWW2v8Tyte/Ii1t978puQR/8Ahxg//MVP4M/9iDeYforTYbh+IV9LiLKoPp307XRtAa1zy0ZODiCcxkoFJKR6n1LYO2nwqBwA257zPPSdonY8GBqgYmvvEOSwpzL5zSxRjzkPlGUHmNSPZ2i1ByFHTwf8OKJvEMF/O6gRDWZpTsA0cDuc4fXOHotP8vvPT2d6panL7kfq9N0F0b1pjUZI4R+Xvnt/T+Vc4bQSTyshibdzzYdQ6yeoDeqkRMztD1GfPTDjnJeeELercHbR4VURQ/aEExLvSe/kzd3uHQupixxSuz55rdZfVZZyW/SOyHkhbVR6N+TrPEcPkY0jlGzvLx6VixmyT2WFuBUCIfKG0kjmnho4nhwg2nSlpBAkdlsX6wBn/UpgRPVHgjqrFKcbN2RO5aQ9AEeYv3u2RxSRpdMcQ5euqZr325pCO7aIb5AILZ+TXQf6uo/7cQ83n/akjl8pWv5tJT9ZllPABo/VyQKh0UoOXraaC1+Umiae7bG15XQezVAICAgICAgICAgICAgrnXtg8lRho5KN8j4pY3hsbS5xBuw2a0X9JB54+jOIeo1X4EvwqRcWoLQqSJ0lfVRPjeLxQslaWuF7F8my7PqaP7lAsnT3RWPEqN9M87Lrh8T7X2JGg2PdmQewlB5f0h0LxGjeWVFLJYbpI2l8Th1tkAt42KkdUWKYm+L5q2aqdFu5JpkLbfd2R0diCS6HapcRrHtdNG6mguNp8wLZCOkRxHMntNggszWzgvzbBosPoKeR7TJG3ZiYXus3ae579kby4C56yoFEfRjEPUar8CX4VI9g4NRiGnhhAtyccbPZaB+ygVT8oaGpmZSwQU8soDpJHmKN7wLANbctBtvcgqXRzRGtkqoGSUVQ1jpYg9z4ZA0N2xtEktsBa6kemdNdJG0cPNsZn3ETerreR1C/jZV8+XqRtHN1Oi+j51eXj+WOfl+qk5Hue4ucS5zjck5ucSfMkrmvfRFa12jhEeC4tANF/msXKyj6+QDav/LbkQwdvSe3uXQ0+Hqx1p5vD9MdJes5OpSfwV8Z7fJK5Yw4FrhcEEEHcQRYhWXFeYtP9VdbRyvfTRPnpiSWOiBfIwZc2VgF8rkXFxYdG5SIRC2oicQwSxuOR2dtriOo2zQbvR3QDE614EVK9rTvlnDo4h2lzhnwBKD0FovofFg9BPyQMs5je+SRrbvkc1h2WMaM9kHcO3tUDzX9GcQ9RqvwJfhUj0RqJweSnw362N8b5ZpHlsjS14A2WC7SLj7F+KgV7r2oayoxIcjTTyRxwxsDo4nuZclznWcBb0h4KRrtTujFWMVgkmpZ42R8o8ulie1txG4NG04WvdwQemFAICAgICAgICAgICAgICAgIPhCDi2No3NA7gEHNAQEBAQEFCaV4i6erme5xID3NZ1BrSWgDsyvxXJyW61pl9G6P09cGmpWI9kTPzlraWpfG9skZs5pu02BseuxWK1kx1yVmluUtz9MsR9af4N9yz9Lf4pUfunR/wCOPHzPpliPrT/BvuT0t/ik+6dH/jjx8z6ZYj60/wAG+5PS37ZPunR/448fMbpbXk/6l3ss+FJzZO2UT0Tooj/rjx822ptJq476l/5fctfp8nxKl+jtLHKkeLZwY9VnfO7y9ymM+TtVL6LTx7kM+HGKk75neXuWcZsnarW0uH4YZ0OJTnfIfJbIy37Wi2nxR7rPgrJTveVtjJbtVrYqR7G1onuN7m6345meanliI5MpbWkQEBAQEBAQEBAQEBAQEBAQEBAQEBAQEBBGToBhnqx/Gn+NaPVsfZ4y6335rvj/AG18nz6AYX6sfxZ/jT1bH2eMn35rvj/bXyPoBhfqx/Fn+NPVsfZ4yffmu+P9tfI+gGF+rH8Wf409Wx9njJ9+a74/218j6AYX6sfxZ/jT1bH2eMn35rvj/bXyfRoBhnqx/Gn+NPVsXZ4yffmu+P8AbXyd7NDMPG6A/iy/GsfVMXZ4z5tc9L6ued/218ne3RejG6E+3J8Sn1XF2eMtc9Jamfe8I8na3AKUbo/zv+JT6vj7PGWE67PPveEeTsbg8A3M/M73rL0FOz+WE6vLPt8I8na3D4hub5u96n0VexjOfJPt/h3xxhu4LOIiOTVa025ualAgICAgICAgICAgICAgICAgICAgICAgICAgICAgICAgICAgICAgICAgICAgICAgICAgICAgICAgICAgICAgICAgICAgICAgICAgICAgICAgICAgICAgICAgICAgICAgICAgICAgICAgICAgICAgICAgICAgICD/2Q=="/>
          <p:cNvSpPr>
            <a:spLocks noChangeAspect="1" noChangeArrowheads="1"/>
          </p:cNvSpPr>
          <p:nvPr/>
        </p:nvSpPr>
        <p:spPr bwMode="auto">
          <a:xfrm>
            <a:off x="63500" y="-1571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data:image/jpeg;base64,/9j/4AAQSkZJRgABAQAAAQABAAD/2wCEAAkGBxATEhUREBAUFRUVGBMXFBUQFxcXEhQZFxMWFxgVFBMYHSggGRomHhQUITEhJSkrLi4uGCA2ODMsNygtLi4BCgoKDg0OGhAQGywlICQsLCwtNC0sLC8wLCwsLCwvLDcuLCwsLCwtLCwsLCwtLCwsLi8sLCwsLywsLCwsLCwsLP/AABEIAKoBKAMBEQACEQEDEQH/xAAcAAEAAgIDAQAAAAAAAAAAAAAABgcEBQIDCAH/xABGEAABAwICBQgFCgQEBwAAAAABAAIDBBEFIQYHEjGBEyJBUWFxkaFCVJLR0ggUFiMyUpOiscEXQ3KCFTM0wlNWY3Oy0/H/xAAbAQEAAgMBAQAAAAAAAAAAAAAAAQQCAwUGB//EADYRAQACAQICBgcIAgMBAAAAAAABAgMEESExBRJRYaHRExRBQlJxkQYVIjKBorHwU+EWM/HB/9oADAMBAAIRAxEAPwC8UBAQEBAQEBAQEBAQEBAQEBAQEBAQEBAQEBAQEBAQEBAQEBAQEBAQEBAQEBAQEBAQEBAQEBAQEBAQEBAQEBAQEBAQEBAQEBAQEBAQEBAQEBAQEBAQEBAQEBAQEBAQEBAQEBAQEBAQEBAQEBAQEBAQEBAQEHCW9jbf0KJ324Mq7b8WBQ1d32J3/qFox33ttKzmxbV3hslYVBAQEBAQEBAQEBAQEBAQEBAQEBAQEBB1yztb9pwHfv8ABYzaI5sq0tblDDfibfRF+05Ba5zR7G+NNPvODZ3v9wWPWtZlNK1bGO9hfet8clWdt+DkpQICAgICAgICCL4k8xTZdBDh3X/+hUMk9S7r4IjLi8ElikDgHDcQCOKvRO8buTas1mYlzUoEBAQEBAQEBAQEBAQEBAQEBAQcJZmtF3ODR1uNgom0RzZVra07VjdqqnSGFuTLvPZk3xKr21NY5cVymgyT+bg10mMTSGzeb2MGfjvWmc97cIWq6TFTjPH5u+mwyV2bub2v3+CyrhvPGWvJqcdeEcfk2sGGsbvu49u7wViuGI5qd9Ra3LgzGtAyAt3LZEbNEzM831SgQEBAQEBAQEBBHtMIOY2Ueidk9x3ef6qpq68Is6fRt/xzSfa7NEa7lIiwnOM24HMfuOCnS361duxj0lh6mTrdreq05wgICAgICAgICAgICAgICD45wAuTYdZ3ImI34Q0lfpVSx3AfyjuqPP8ANu81Wvqsde9fw9GZ8nGY2jv8ubQ1el8z8o2iMe07xOXkqt9XeeXB0cfRWOn5538IfKbDauc7Tg7P0pTYcAc/AKK4smTjPim+o0+GNo2+UN7R6NMGcjy49Tcm+9WaaWI/NLnZekbT+SNm4p6ZjBZjQO4furNaRXlCjfJa872nd3LJgICAgICAgICAgICAgxsRpRLE+M+k0juNsj42WGSvWrNW3DknHkrePZKu9EcTMVYI35bZMbh1OBNvMW4rmaa/UybT8np+kdN6XTdevs4x8v8AxZq6zyYgICAgICAgICAgICAg0uL6U0VNlLO3a+4znv8AZbu4rVfPSvtXtN0bqdR+SvDtnhHihuJazXOJbTQho+/KbngwZDiVUvq7e7Du4Ps7WvHNbfujza6BmI1xueUkHW7mxDu3N8FX2y5e2Vq06PRRtG1fGf8A7KTYZoMcjUS/2xfGfcrFNFPvS5OfpmOWKv6z5JRQYPTw/wCXGAfvHN3tHNW6YaU5Q5GbV5s357M9bVcQEBAQEBAQEBAQEBAQEBAQU9rIo3wVnKRmwkAkaR0Paed5hp4rmainVyb9vF7foTLXPpepbj1eE/KeXktTBcQbUQRzt3PaD3HcRwIIXQx369Yl4/VYJwZrY59ks1ZtAgICAgICAgICDAxPGaanF55mM6g4jaPc3eVrtkrXnKxg0mfPO2Ksz/e1DMW1nxi7aWFzz0Pl5rODRmfJVrav4Y+rvaf7OXnjmtt3Rxn68v5RSfGsUrzssMrgfQpwWxj+oj9ytE3yZJ2diuj0Ghje20d9uM/35Q22Easqh+dTI2IfdZz5OJ+yD4rZTS2nnwU9T9osNeGKs2+fCPP+E1wjQuhgsWwh7h6c1nu7wNw4BWaaele/5uBqel9Vn4TbaOyOH+0hAtuW9zH1AQEBAQEBAQEBAQEBAQEBAQEBBD9aGGcrScqBzoDt/wBpyd+x4Ktqq7137Hb6B1PotT1J5W4fr7Gu1R4ntRSUx3xnbZ/S8naHBw/MsNJfnVa+0em6uSuaPbwn5xy8P4WCrjzQgICAgICDoq6uOJu3LI1jR0vIA81ja0V5y2Y8V8k9WkTM9yIYtrJpI7iBrpndY5sftOzPAKvfVVj8vF29N9n9Rk45JisfWfpCHV+m2I1TuTiJZfcymB2+Lsz4WVa2e9uG/wBHbw9D6PTV69+Pfbl9OTuwzV/XTnbnIiB3mY7ch/tB/Uqa6e9u5jn6d0mGOrj/ABfLhH9+UJnhGr2iisZAZnDpl+x7Ay8bqzTS0jnxcHU9O6rLwr+GO7n9UqggYwBrGhoG4NAA8ArEViOEOPe9rzvad5diliICAgICAgICAgICAgICAgICAgICAg66iFr2uY4Xa4FpHYRYqLRvG0sqXmlotHOOKltHZnUGJBjzYNeYn9rXZBx/I5cyk+jvxe81tI12hm1fbHWj5x/Zhdq6jwIgICDjJIGi7iABvJNgOKiZiOaYrNp2hGMX09oYbgSGV33YRccX/Z81otqaRy4utpuhNVm4zHVjv8uaF4rrGrJebTtbCDu2efIeJFr9wVa+pvPLg72n6A02L8WWet4R/f1YVJopidY4SSNcL/zKokG3Y087yCwrivfjt9W/J0notJXqUmPlXz5JfhOrOmZY1MjpT91t2M8jc+Ks00ke9Liaj7RZr8MURXxnyTGgw+GFuxDExg6mADx61ZrSteUOHmz5M1utktMz3spZNQgICAgICAgICAgICAgICAgICAgICAgICAgqfWzhmxOyoaMpWkOI++y1uJaR7K5+qptfftey+zup6+G2Kfdnh8p/3/Kf6H4n84pIpSeds7L/AOpuR/S/FW8F+tSHm+ktN6vqb0jlvvHyluStqi0eLaW0VPcSTtLh6EXPf4DdxWm+elfa6Gm6L1WfjWnDtnhCE4vrPlNxTQiMfem5zvZBsPEqtbVWn8vB39N9nKRxzW37o5fXm0bKLFcQN3CWRp6ZLshHcDYdPQCtO18k9roTm0GgjaNonu4z5/VJsI1XjI1U9+tkGQ7i9wueACsU0k+9P0cnU/aOeWCn628oTXCtH6Sn/wAiBjT0utd573nNWaYqV5Q4Oo12o1H/AGXme72fRs1sVBAQEBAQEBAQEBAQEBAQEBAQEBAQEBAQEBAQEBBHdPcL5eikaBzmWkZ3tzI4jaC0ainWp8nT6I1PoNVWZ5Twn9f9qz0X0wlo4pI42NftkObtk2YbWJsN97Dq3Kljy2pExD1mv6Kx6zJW1p224cPaS4rimIHZYZXjpbBzIh2OIIHiVE3vknbmV02g0Eb2iInttxn+/KG6wjVjM6zqmVsY6WR85/tbh5rbTS2nnwUNT9o8deGGu/fPCPpz/hNcI0OoaexZCHOHpy893C+Q4BWqaelfZu4Op6W1Wfha20dkcG+AW5zX1AQEBBxdI0byB3lAbI05Ag9xQckBAQEBAQEBAQEBAQEBAQEBAQEBAQEBAQEHwhBF8O0BoInF5jMhuSBIbsbncAMGVhuzuq9dLSOfF183TmryV6sW2+XOf15pNFG1oDWtDQNwaLAdwC3xERwhybWm07zO8ualAgICAgICDyrrfmknxapcGOIY5sbSASOY0A9HXdSJB8nnCnHEJJntI5KE22gRm9wHT2BygeikBAQEBAQEBAQEBAQEBAQEBAQEBAQEBAQUrphrjrKKtnpBSQOETyGucXguaQC0nPfYhBIdVWsibFJZopoY4+TY1zeTLiXXcQb3Pcg22tDTj/C6dkjGNklkfssY8kCwF3uNs7DId5CCucM134jPNHBDQwOkkc1jBeTe42zsd3SVIsHTbWXR4aBHL9dUkC8UFrNNt73H7APQMz2KBVFfr2xNziYoqeNvQC1z3cXF2fgFOwzcC181bXgVtPFIy+ZgBZIB2Aktd3Zd6bC8dH8bp6yBlTTP243jLraelrh0OHSFAqDSbXdUU9XPTxUsL2RSPY1zi+7tk2JNjbeCpGbh2uu1FJVVUDBIZOTp4YnG8hDQXPeXXswbTRcdygderfWdiOIV/JTNgZC2OWV4jY7aDWgWG0XHpcM0Gln18VO07Zoqci5sSX3IvkTmpE20S1hz1GHVNfLTxM5J7Y42sLrPJ2b7RPa8LVmv1K7rmg0vrOorimdt/Ji/xSqfVovacqnrV+56T/jeH47fSD+KVT6tF7Tk9av3H/G8Px2+kPjtadTv+bRe05PWr9yY+zWGfft9ITbHdLaahpWVNa8MLmtIYzN73EAlsbTmd/cOlXaTM1iZeSy1rW81ryiVPY3r6q3OIo6WKNnQZ9p8h4NIA81ns1tdS688Wa4F7KZ46Wljm37iH5JsLa1d6yqbE7x7JhqGi7onEEOHS6N3pAdOQIUDWa1NZcuFzRQwwxyF7C93KFwLedZttk9hQR7RjXfJNMRWQwQwsY973tLy87IyawE5uJIACDTY7r3rXPPzOCKKMXsZgXyu7TZwaO4X71OwzdENec5mbHiMUXJvIHKwgtdHfLac0uILevdYX3oL3BUD6gICAgICAgICAgICDzNr+ouTxUvtYSxRP7yNph/8Apgd3yeanZxNzPvwSDi1zHfsUkanXFpL89xGTYdeKD6mO247J57uLr8AEgZWr+P5jR1GNvaC9l6eiDhcGZ450naGi/5kEBq6l8j3SSOL3vJc5zjdzid5JQXHofHonBTsFXNHPO5oMrpGTEBxzLWDZsAL2vvyUCtNNoKFlZIMOk26Y7LozzubcZs5wubG6kWN8nfGnRvrIHH6sRcvboDmc1x4gj2QgqOtqDJI+Q73uc497nE/ug2GjmjlbXv5KkhdIW5uzAYwE73OcQB+9kFpaLaGVuEUuJVdWxjXGkfHEWPDs37xluzEagUspHpDVtouJ8Bghe8x8q98zi0Ak2ldsjPsa0rVlx9eNt1zQ6ydJl9LEbztMfVsDqth9ak9lqreqd7tf8ky/wCOPrKu8WhhZK5kD3SMabB7gBtEbyAPR6lUnaJ4PT6e+S+OLZY2mfZHs/2z9E8BdVzbJ5sTOdM/oa3qHabfqs8eOck7KvSWvrpMXW96eUf3sVxp/pRJiFZJOSeTBLYGE5MjGQsOgm1z2ldaIfPEg1Qav2YlJJLUlwp4bAhhs6R5zDNroAGZ6cwg2OurQGkw9sE9GHMbI50b2OcXC4G0HAuN917juQQbQivfBiFLKzeJoxl0hzgxw4hxHFBI9edfyuLzNG6FsUY9gPPm8+CQNFoHopJiVW2mjeGDZL5HkX2GNIBIHSbuAA7UEo1p6s48LhinhqHyNe/k3NkADg7Zc4OBHRzTkgrVB7XwppEEQdvEcYPeGC6gZaAgICAgICAgICAgIKN+UrQZ0dQP+rGfyub/ALlMCpdGMdkopjPF9vk5mNPUZIywO4XvwQY2CYZJUzxU0Qu+V7WN7LnMnsAuT2BBcmvLCmUmF0FLF/lxP2b/AHnCI849pJeeJQUpRxNdIxj37DXOaHPO5gLgC63YM0F1/wAAWW2v8Tyte/Ii1t978puQR/8Ahxg//MVP4M/9iDeYforTYbh+IV9LiLKoPp307XRtAa1zy0ZODiCcxkoFJKR6n1LYO2nwqBwA257zPPSdonY8GBqgYmvvEOSwpzL5zSxRjzkPlGUHmNSPZ2i1ByFHTwf8OKJvEMF/O6gRDWZpTsA0cDuc4fXOHotP8vvPT2d6panL7kfq9N0F0b1pjUZI4R+Xvnt/T+Vc4bQSTyshibdzzYdQ6yeoDeqkRMztD1GfPTDjnJeeELercHbR4VURQ/aEExLvSe/kzd3uHQupixxSuz55rdZfVZZyW/SOyHkhbVR6N+TrPEcPkY0jlGzvLx6VixmyT2WFuBUCIfKG0kjmnho4nhwg2nSlpBAkdlsX6wBn/UpgRPVHgjqrFKcbN2RO5aQ9AEeYv3u2RxSRpdMcQ5euqZr325pCO7aIb5AILZ+TXQf6uo/7cQ83n/akjl8pWv5tJT9ZllPABo/VyQKh0UoOXraaC1+Umiae7bG15XQezVAICAgICAgICAgICAgrnXtg8lRho5KN8j4pY3hsbS5xBuw2a0X9JB54+jOIeo1X4EvwqRcWoLQqSJ0lfVRPjeLxQslaWuF7F8my7PqaP7lAsnT3RWPEqN9M87Lrh8T7X2JGg2PdmQewlB5f0h0LxGjeWVFLJYbpI2l8Th1tkAt42KkdUWKYm+L5q2aqdFu5JpkLbfd2R0diCS6HapcRrHtdNG6mguNp8wLZCOkRxHMntNggszWzgvzbBosPoKeR7TJG3ZiYXus3ae579kby4C56yoFEfRjEPUar8CX4VI9g4NRiGnhhAtyccbPZaB+ygVT8oaGpmZSwQU8soDpJHmKN7wLANbctBtvcgqXRzRGtkqoGSUVQ1jpYg9z4ZA0N2xtEktsBa6kemdNdJG0cPNsZn3ETerreR1C/jZV8+XqRtHN1Oi+j51eXj+WOfl+qk5Hue4ucS5zjck5ucSfMkrmvfRFa12jhEeC4tANF/msXKyj6+QDav/LbkQwdvSe3uXQ0+Hqx1p5vD9MdJes5OpSfwV8Z7fJK5Yw4FrhcEEEHcQRYhWXFeYtP9VdbRyvfTRPnpiSWOiBfIwZc2VgF8rkXFxYdG5SIRC2oicQwSxuOR2dtriOo2zQbvR3QDE614EVK9rTvlnDo4h2lzhnwBKD0FovofFg9BPyQMs5je+SRrbvkc1h2WMaM9kHcO3tUDzX9GcQ9RqvwJfhUj0RqJweSnw362N8b5ZpHlsjS14A2WC7SLj7F+KgV7r2oayoxIcjTTyRxwxsDo4nuZclznWcBb0h4KRrtTujFWMVgkmpZ42R8o8ulie1txG4NG04WvdwQemFAICAgICAgICAgICAgICAgIPhCDi2No3NA7gEHNAQEBAQEFCaV4i6erme5xID3NZ1BrSWgDsyvxXJyW61pl9G6P09cGmpWI9kTPzlraWpfG9skZs5pu02BseuxWK1kx1yVmluUtz9MsR9af4N9yz9Lf4pUfunR/wCOPHzPpliPrT/BvuT0t/ik+6dH/jjx8z6ZYj60/wAG+5PS37ZPunR/448fMbpbXk/6l3ss+FJzZO2UT0Tooj/rjx822ptJq476l/5fctfp8nxKl+jtLHKkeLZwY9VnfO7y9ymM+TtVL6LTx7kM+HGKk75neXuWcZsnarW0uH4YZ0OJTnfIfJbIy37Wi2nxR7rPgrJTveVtjJbtVrYqR7G1onuN7m6345meanliI5MpbWkQEBAQEBAQEBAQEBAQEBAQEBAQEBAQEBBGToBhnqx/Gn+NaPVsfZ4y6335rvj/AG18nz6AYX6sfxZ/jT1bH2eMn35rvj/bXyPoBhfqx/Fn+NPVsfZ4yffmu+P9tfI+gGF+rH8Wf409Wx9njJ9+a74/218j6AYX6sfxZ/jT1bH2eMn35rvj/bXyfRoBhnqx/Gn+NPVsXZ4yffmu+P8AbXyd7NDMPG6A/iy/GsfVMXZ4z5tc9L6ued/218ne3RejG6E+3J8Sn1XF2eMtc9Jamfe8I8na3AKUbo/zv+JT6vj7PGWE67PPveEeTsbg8A3M/M73rL0FOz+WE6vLPt8I8na3D4hub5u96n0VexjOfJPt/h3xxhu4LOIiOTVa025ualAgICAgICAgICAgICAgICAgICAgICAgICAgICAgICAgICAgICAgICAgICAgICAgICAgICAgICAgICAgICAgICAgICAgICAgICAgICAgICAgICAgICAgICAgICAgICAgICAgICAgICAgICAgICAgICAgICAgICD/2Q=="/>
          <p:cNvSpPr>
            <a:spLocks noChangeAspect="1" noChangeArrowheads="1"/>
          </p:cNvSpPr>
          <p:nvPr/>
        </p:nvSpPr>
        <p:spPr bwMode="auto">
          <a:xfrm>
            <a:off x="215900" y="-47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5" y="1430270"/>
            <a:ext cx="1079501" cy="619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173" y="1397578"/>
            <a:ext cx="1228709" cy="709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039" y="2663857"/>
            <a:ext cx="2370347" cy="612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968" y="5512378"/>
            <a:ext cx="2328863" cy="745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824" y="4198766"/>
            <a:ext cx="2009126" cy="828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548187"/>
            <a:ext cx="2286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66238" y="1460104"/>
            <a:ext cx="1545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</a:rPr>
              <a:t>$2,500</a:t>
            </a:r>
            <a:endParaRPr lang="en-US" sz="3200" b="1" dirty="0">
              <a:solidFill>
                <a:srgbClr val="FFC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69214" y="2700269"/>
            <a:ext cx="1545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</a:rPr>
              <a:t>$3,140</a:t>
            </a:r>
            <a:endParaRPr lang="en-US" sz="3200" b="1" dirty="0">
              <a:solidFill>
                <a:srgbClr val="FFC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85107" y="1424784"/>
            <a:ext cx="1545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</a:rPr>
              <a:t>$2,620</a:t>
            </a:r>
            <a:endParaRPr lang="en-US" sz="3200" b="1" dirty="0">
              <a:solidFill>
                <a:srgbClr val="FFC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03449" y="4258305"/>
            <a:ext cx="23315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</a:rPr>
              <a:t>$10,500</a:t>
            </a:r>
            <a:endParaRPr lang="en-US" sz="4400" b="1" dirty="0">
              <a:solidFill>
                <a:srgbClr val="FF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214831" y="5517338"/>
            <a:ext cx="23315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</a:rPr>
              <a:t>$14,100</a:t>
            </a:r>
            <a:endParaRPr lang="en-US" sz="4400" b="1" dirty="0">
              <a:solidFill>
                <a:srgbClr val="FFFF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943600" y="5352183"/>
            <a:ext cx="23315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</a:rPr>
              <a:t>$13,470</a:t>
            </a:r>
            <a:endParaRPr lang="en-US" sz="4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747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4" grpId="0"/>
      <p:bldP spid="15" grpId="0"/>
      <p:bldP spid="20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715962"/>
          </a:xfrm>
        </p:spPr>
        <p:txBody>
          <a:bodyPr/>
          <a:lstStyle/>
          <a:p>
            <a:pPr eaLnBrk="1" hangingPunct="1"/>
            <a:r>
              <a:rPr lang="en-US" sz="2800" dirty="0" smtClean="0"/>
              <a:t>What is total investment in Electric system?</a:t>
            </a:r>
          </a:p>
        </p:txBody>
      </p:sp>
      <p:pic>
        <p:nvPicPr>
          <p:cNvPr id="7" name="distribution linesPro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5105400" y="3962400"/>
            <a:ext cx="3048000" cy="2286000"/>
          </a:xfrm>
          <a:prstGeom prst="rect">
            <a:avLst/>
          </a:prstGeom>
        </p:spPr>
      </p:pic>
      <p:pic>
        <p:nvPicPr>
          <p:cNvPr id="8" name="000280621Pro.wmv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4343400" y="1367790"/>
            <a:ext cx="3962400" cy="2228850"/>
          </a:xfrm>
          <a:prstGeom prst="rect">
            <a:avLst/>
          </a:prstGeom>
        </p:spPr>
      </p:pic>
      <p:pic>
        <p:nvPicPr>
          <p:cNvPr id="6" name="000070499Pro.wmv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8"/>
          <a:stretch>
            <a:fillRect/>
          </a:stretch>
        </p:blipFill>
        <p:spPr>
          <a:xfrm>
            <a:off x="228600" y="1981200"/>
            <a:ext cx="4000500" cy="2667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04800" y="1524000"/>
            <a:ext cx="35766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00"/>
                </a:solidFill>
              </a:rPr>
              <a:t>Generation =  $</a:t>
            </a:r>
            <a:r>
              <a:rPr lang="en-US" b="1" dirty="0" smtClean="0">
                <a:solidFill>
                  <a:srgbClr val="FFFF00"/>
                </a:solidFill>
              </a:rPr>
              <a:t>7,500/Customer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648200" y="1066800"/>
            <a:ext cx="37818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00"/>
                </a:solidFill>
              </a:rPr>
              <a:t>Transmission = $1,500/Customer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953000" y="3657600"/>
            <a:ext cx="35894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00"/>
                </a:solidFill>
              </a:rPr>
              <a:t>Distribution = </a:t>
            </a:r>
            <a:r>
              <a:rPr lang="en-US" b="1" dirty="0" smtClean="0">
                <a:solidFill>
                  <a:srgbClr val="FFFF00"/>
                </a:solidFill>
              </a:rPr>
              <a:t>$3,500/Customer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2400" y="5029200"/>
            <a:ext cx="457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FF00"/>
                </a:solidFill>
              </a:rPr>
              <a:t>TOTAL INVESTMENT = $12,500 PER CUSTOMER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FF00"/>
                </a:solidFill>
              </a:rPr>
              <a:t>Or $1,750,000,000,000 !!!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64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97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62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8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3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video>
              <p:cMediaNode>
                <p:cTn id="14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video>
              <p:cMediaNode>
                <p:cTn id="15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" y="227895"/>
            <a:ext cx="9144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Total Generation Capacity in USA – 900,000 MW</a:t>
            </a:r>
            <a:endParaRPr lang="en-US" sz="3600" i="1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273221" y="5043821"/>
            <a:ext cx="868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Average Generation Needed in USA – 450,000 MW (50% Load Factor)</a:t>
            </a:r>
            <a:endParaRPr lang="en-US" sz="3600" i="1" dirty="0" smtClean="0"/>
          </a:p>
        </p:txBody>
      </p:sp>
      <p:sp>
        <p:nvSpPr>
          <p:cNvPr id="3" name="AutoShape 2" descr="data:image/jpeg;base64,/9j/4AAQSkZJRgABAQAAAQABAAD/2wCEAAkGBhQSERUUExQVFRUUGBcVFRcWFxYXFxgXGBYVFBcXGBcXHCYeFxwjGhQVHy8gJCcpLCwsFR4xNTAqNSYrLCkBCQoKDgwOFw8PGCwcHBwsKSkpLCkpKSkpKSkpKSkpKSkpKSkpKSkpKSkpKSkpKSkpKSkpKSksMikpLCksLCksLP/AABEIALgBEgMBIgACEQEDEQH/xAAcAAACAwEBAQEAAAAAAAAAAAAEBQIDBgABBwj/xABEEAABAwIEAwUEBggEBgMAAAABAAIRAyEEEjFBBVFhBiJxgZETMqGxFEJSwdHwFSMkYnKC4fEHkrKzFjOiwtLiQ1Nz/8QAGQEBAQEBAQEAAAAAAAAAAAAAAAECAwQF/8QAIREBAQEAAgICAwEBAAAAAAAAAAERAhIhURMxA0FhFAT/2gAMAwEAAhEDEQA/AG9LFNLomPl8UcynF8yFdw4AgyNZuq8XW70zAAgbX6Lm0Y4jiAaLn+qT4jtIQSGwB8UvxlYkASgS3qFZE03p8ZeXh0zz2t8kdW4qC0uEhxO0aeOxWVab2KJoYgkxqtDecK4xLAfL03VuO7Q5bA36fisxwlrwdDAv4KvHBxKzk002r8Yzxmv43VJDDo6OiVECygDfVblxLNMhhi4nLeFzqVRvNL6PGAw93XmjeH8Zc+oA5wLSbyr2Tqt+ku0g9UM94mw9brR+wYbiOhUXcOpu2UnOF41nfZl2gN/GF7U4dUAktK0tMsp2gRsVQ3iok7hPkv6h0ZmthXNEkESqW4Um+y17arKlnALn8LaRcK/KdGOqYUjkfNDmg6Yi5WvdwamRGkdShn8GAMt1V+SJ1rJvYQY3XgbfdOsbg8pm8rsPgmky7QRGxK13TqXjhrj7tx6fBdS4W92gT97y0d0AhVPxBF5josd611hHV4a9uxQ76RGq1dDGtIgqutw1jjNlZ+T2dWWDDyXrqZGqeO4UM1iB0/DkpO4TMyb7Fa7xnrSDKpQmbeDuJ2so4jhTmi3e5wFe0MpeApAJvguENe0Eug7he4jguWbnpb5qd4daUAKWVWezUxTWmQ5avEV7FcqrY1cBIESlnEsLAgDT87p/SxDR1Q+JcHagBeKV3rGYunlExr8EhrVSFq8fR1i4SKrw4l3TddIyFoUiQCeaPwQY13euVZ7INAbtOijRpNJkaqjSYfiDAwgA31+SG4vjGNADRY/0Pr+KGoV4EHXS6jxBodTj6wuD+fBZwK6mIJNlB+OMRKArVSJBQrq60DDVJNkbgGOO8eqWYd6bUHwAg3nC8PFFkmbJiMNaW/ndZDDcZeA0DRvhz3Ww4dibA6iJ/osWLAWNGXUTv1QDqAcCQLp+4tqSSQL7/ghcXWYGnKL8/KFJQjw5IdCY18QYI5pVUxd53VTsYStZqDHlwBMqeHxms7hL2YkuMc03w1NjYm53SisgEdd1U/Dnl63TFzqc9V45kXCzqlQwAbJJN9ADoh63Ds1wdNRzHRP/AGLSNIVJwzQbEq9jGbqAg6QPkrKNIiwDnnkL+vJaergWOAkA+X5hQGCAkC26vdMIamGc0+4Z6SRHkqXcSMwQR5QtIyiTvbw/MKqthW6Pg6ap2n7XCpmKBsLn91Wh4cIEg9dkwY1oMMsd7Dbmqxg+9OpKmwwsrHKDHqFbQf7RsEo3EYAkcgh6HD9QJ2V1EafBWPsCQR4QrKHBWB0Og+qOw/CyCDMSiXYbva68k7X2dVI4Kz7DPU/iuRYwq8U2+1z+M9RxhKNa4c1mqWOhNMC7PulhBnshew8kqxVGCmDnEFB4lhKQpTi6M+OyCcHgwEzqU1WWLSAH4moNR5qZqPdclFHkV60gKoQ8RkapdnWj4hhc9+WyztWnCKOwzQimujdKWYsBEU8ZKB3haplaNvHcjR0EfBYulio3uo1Me47lBsv0yDF9fmoHigduVlaTyRqraebcwgfVqihScq8K7O3qLL32cKsrCOSsbUPNcyiHaEAdTf0ROG4QSbut8/NFW4DEw4AmU6rY5oGUBJv0dldJNtv6o8lhj42WKsVvxh5oV3FgCo8RpDn5D5pLUN0kNamlxAZdZVX07ObGCEiz2EK/C0STKnU02bjHA69VRxHG5o2Oi9OFEZnFLq7wkii8JiSHDqjqnEgAUqwdPMq8ZSy3lXEPWY8ObJOmynhsRuIAF+ay1DGQjGY2Qbp1NaWnim+84k8kThuJMJustXxstaBbmoUa106mtt9MYuWW/SJXJ1XWepYNxRVOk5t1xdPumOi8qVXAQSqyIOLKpOJQjsQVGnWlTFEe1UH1FZkaB70nkhyeSsRIleOYqxWKua/mtAbEutB3SKvRibWWjq083ivaHCc2qgxD8G4myk1j26tPzW4HARaALLn8MhBjaWLRDKwTDGdnmx3ZBm3JI8Th3UyA4zOiKYmtyVtOoTqgcK9G0quyBxgMZo1FuqIfCMGW2u6lUK1Gak+opUuIObuhKj1S56qGx4o47qxnECeiSe0VlOtCmLpti619UOIVQqSol5CmAyk5N8Li2sGknqs6zFKw4pSzV014nxQvKUPqqLqkqJCsmAnD4hw0RtYDKO8SUqZVgq72qYIvpiVNllU5y89ogLY66LfQtIKV06l0Y1+kmyCWU816vfov73xXIBaNObhXNonchXUqDRZTqUQs0CuwgOphC1cJexRVSmhnyEgrOGPNROGcF6X8lOnVIKoqyO3C8L0yDWvHVUPwl00UMeiKWIIVVSmQqs6qGTcX1UDXug2VFc4piq6zp3jklXFsJ7SIOk7femxcr6dERdBiGuIgQjaNF26ZcU4cIlpAI5/L4pVTrmYIUDbCVsp1TIvGpAKS0i13MJzhaBDO9B5KiqrSBuEM/D8kY9q8NGFpkuyr0BXvp3UfYmJVRFroVpdIKpNM7jwVwoW19VFB5yFbTeSrqlAkXH5+aKwvCHGTlzcoO+09E1QzcO+bCYvY7aq5mEeROUwOSf4XhVSmWnLbca/NPGVGtAgATr4rF5rj585pUfaL6JU4LSeNB4feEg4x2YyguZtt+fNJzhjNe0U2uKpc5TZXW0WB6n7dUPqDZdSAcYJiUBIxC5Gt4II94ev9FymxccHyVKrUjTRHHgpaZJ7vihamEB0d6/0WNgGzSuyBE1uFvaAQMwPJBvpPB90+ieBGrTCl7A2i8qgv5oilVsqPQ0jUaL1tVTBzTK8xLA0ADcT8f6ICKVNpFyqMZhcrZQwxcIxlXMzmBr0n8/BMwKyV5Mor2V9F4+nAtK0yqar2vhDg7Qrp5f2VAfEAHApdRw3RGVmnmvMK8DxWWg5YW7J1wtpcw7clQWh42nlzRODqZbRZBOrhXNuV41kol+De64kt/PquqgMgbK2s4BDLwpig0a36It+FNnCL+qqqtg5SgHcWnWBCqNWLt5b6HqoV4aQet/kpVwCw6cwstB/pvek3TzC8WLWjKBpqLeqyTTI13TPCYrJoPG6Ket7SOGqrqdpCToEvcWOAmAen3hC4igBOUl0dP6qycWfJ7T7TeS8r9qZbCzDnKBqK9IatrVJJPNRa5VucuYbrSCMq9bWy7qnMVTUcgbt4u6NVySZ14pkXX0mrxAOaTaUirYl03CCNY7L041w1+K5zji60GBxwAg6dVTiceLlIDxAqDsXIToaniK4LiV4ysh3md1JjZW8QbTxCIbL7C6Eo4cI2nUDBAUA9Vjpgt+C8OJdAbBgI+jLjoVLE8NLt00BUHSpZyEQzhbg0wQY1UqnBahE2TYAn1bG8lUUT0TOjwqBpJ0uvWsEkQrqYS4ipO0IVsSre1eILKeZsA5gCYHJx38FjDxip9o/AfIKNN3T5zKs9p4LBN45U+271V1PjlX7bvh94QfXOBPzNAPgETi+BZ4OYCVmOyGKe6lmcSe8RMDk3WPErXUawP1vVZCPGcNcBDDpex+CXPxDtIE6SY25FPMQRJIMHklXEWt1AidRtOshakSkz2OkkjU+6Tshn4J0e/HQ/imlZg5bKh1ELXVOxNUDqeo6yLj1XjeLQNLpwaPUkctkFieB03308Lf2UxdCDjEakSiKPF9/yELxTgrGUi5nvCLkzuB96D4XgHVJlxERoOc/gstND7RtRv73P8UJ7IqnGNNBgcBnuB9nUEzN+SbcGqmvTz5ct4jXYGZgc/gtS54ZsBnDO3BVtPC7p03BvMibKs8JdKuoUubCpfTCeDhBP1VczgfNqaMwaC5a3/h4fZK5XTFX6LdzCrfwl/Qp5h4m7Ve91hy0XLtWsZg8FdvCkzggOrh8VoXgHkqA6Nk7Uwod2f/eC9p8CdzHxTkVSbLsvUJtPBT+ji0gFzQToJufAbotnAzzusz2jb+1Ec8gPUezJj4Lq2PqEQ6o+DaC4wekTe0rWVGvocOI+t6I1mAlfO6PGq1Nwa2o4AbTZPeB8cqvrNYXHK4uJkl31XH60xcDRSyq1VGgWzHPRRqVL2t8kRTJk/NemmbwbnpKwpXRrXcX90k2tZV4vCTdt5GoRtfCEGHE+YXtLAZRYmeUBVGJ7Y0/2f+dvycF8+qUV9H7SYmnWoVcjnF1OoxrgW5RJL225+6VhK1ErcC8UkTh2L00yraLVaPonY6g44YRpncT/ANI2TotgEs8wdfL8El7K1cuGHVzkczHHNCyI068uumNLAMJzWJ2BSZ9TNUPOT4pph6+QwUFuKptI74mNt0rq4Br2lzAQRFtRrrz/ALJ6KLagE6j4qeHosaXQLxMK6Yx7sGUfR4DLQSYla7B4mj71Sm12yJxNCmTLMpabwAZA/D8VLzqTi+ecd4MG0HEE/V/1NQvZHBT7ToG/9y03at4+jviNrfztSLse+79Ihuni5TbVe9rMHFD+dvyciOxuDH0f+c/6WKztVV/ZyNRnb8nI/sTgs+GJH2zb+VilufamFPCtVww7UfT4VNgZO/IKbME0TvCmwwHRwI5oxnDhzCIpcPJ0+aNw+D6LWslv0FeLQfQui5aHzt7uS8Y9WVKCpdSKYmpVKkqrMuyqTWJhrh4KxqIYxm+bTS2q9ZTE28kNYntAz9r/AMn+25V1GaXGu/gbDr+BR3aSlGL/AMn+29V+zWwmqUP1g8057N0v2qmLfW/0PQT6f6z1TPs4z9qp/wA3+h6zVb/DUBzvt1P5k+S9dxSg03rU5Fj+sYCNuay/bup+rw9w2KpM2tZt/JY2vjAKrznzAvcQ6AJGY3t6+az0019ep9osI+W+1p5hHvODZ8CbO8iV5WrsBMvaI17wtve9l8Xx9UZzGpyxAmbBTwlcGAYBE2iNjonw/wBXsYe2DqeLgg5q1MjwzV3T8PiktfDIvhdGS48h8zP3K/FYe6t+yEj8PdRYy6bPw117RwWqmq0HZiq0Ue9eHEBu2jT56p41lEjTKehvba/NZjh9SnTac7g05gWkzpFwIB6eqL/S9Af/ACA+Tv8AxQH16Aa4ubm7w0i8jbqNF7WxPs25niMsSYLokgbA7lBOdWdTDmCBNidx0GqQV+M1zmpuDQCS1wgzY+PMJg0LO2VFn1nf5HfeEOO11EuN3gHkxyylWhJVgoq5Eb7CcRbUYDTzRMXBBkRsfFNeHsdmiXM57W5SsvwbiDKFEFwG5k7XN0ZS7X0t6jo5BrzP/TCimvarCA4Z7m3ENkkiZzt1SDsjSj2ng35lG4njNOtRqtpFxhoLpDwID2XOYc49VPsXTEvkbD5lREe1VMfRz/E3/uTTsFUigbmzybfwtVPa+iPo5gfWb96H7I4otBYBcAPmftEsiP5PilmpuNdSxBBeRv8AjzVuHzOGYWG52S3C41tUNcDLXAOBA1HOCnGH4iIyjwuApZi6vw+YEizh+PimtAAWhLqGNgwcp3ndF08UCYjzUkBi5RHiuWx81cUh4h2sw9KxeXGYhonSZuYFo+IT/HOaab++GiLukQPEm0L4rxKkG1D3g4NcMxaTGWQJ728z073ROVz6YbrG9u6TIyMc+RIOYN+F438wiqXbbD5A45hMyAAY1F7jWPivndCkHMdoTcxLjlDiQTpsJMk/1rwxGQgzM5WxEbz93qVntYuN7i/8QmAj2bJEuDs9jYAtgDnf0THDdtWOol1MB1VoBcyS0ASAXAn3gJFtbr5ZiW5XQb6esW1+SjQxB71/z+fuU70anHdqXvq53hsgN2gS1rmk2O9zbopYrjhflyOc2c1gdbwDboDZZg4iDMk2Gu2vdnzj+65taIjQD4TpCs52VKburOBzBxmTebovC8XrU3BzahDhMGBOkbjkSgKeIDmg9eW/52VjCDcX/PJevjz4cnPzDPFcZrVnN9pULyCIk215aecSl4Pdb5q/B0Q6oxp3cAfVaQcEp9f+n/xV5ZF4+SPIDkPNpHpCCou/Wn+L74+9ad2CYCWwe6M0yL2mPd06IClUpAyW1LbezB/7ZKx2bwXwjC9wuP1nfAQPvKtq4aUXTpBtNoANhvE3vf1Vbm/my89vlsL9FVrcMAFeKa9dTt68lFA4vCAt00v8IQ30GT5/eU1NGWkcxG3kltOoJ0WoNx2XObC0SR7zb2/eIXz/ABVUOrvMe9UefVxP3ra9nu0FGjg2tc8B9Nr+7DpJD3Fo03keqwsgOku66Hl1WmY9NFesw4JXHGUzo4ehXtJwmZ+DvwWfv6abLgfDaZwby6/cqtuJAgOOuxuFkKOHCe8L7Q06WGrUnZsz82SAYGZmW/oOe6T13BjA+RldpGafkiHHBKQ+j4r+Gn/u3TjsPTvU/hHzWWwXaKjTZVDnx7RgGh1D2OvysHI3gXbmhh2vdOYu7rQLSZnU6DT18VnYNV2uo/s7v4mfMpV2Tp/rXf8A5s/3H/ilPEv8SPpFPI9jWAkGxcTaDMbj3vRUcM7ato1HOY0O7obBsf8AmZttLE6p2ifpsOEOZTwVKo92VraYLjyAt5onhPFqOIaXUagdBINoI2nKbgFfMuM9rvaYWjh/d9n74vDhILQ4bx3+lx5KsH2kOH71Ko5r3Ai24MG0zFwNeSl5+Ux9xbI3RZ4ibcxuvmnZz/Er2pcK4a2GlzS0G8AktImxMQOZtuFmOI9t8W+oXNrkC0Mb3BHTWed9Vbyg/QbOMCBZeL4BT/xSxYAGekYAElrZPXVcr4UfR7R0zh/Zmo+k6Q/P3XAwYLbDQQIm1hOixmNxodIBMmLnLLrzJN42MdBOiOwr4psDmkDvEksOYEkWMCTqVGrSY+BHMg5XNI2tICx2avEnL3ZdST4mLmYv1gzzVtFxyzYSbT56H0Ki6mRIGoMb7fmfNGNwYiHAdLxFp+9PtjNCcQq5nGBAOg5cttLKunSc43MAxOsne1idDqjfomtgTETm20iJUH4V1oywJtm59dQll/S4icMMpLTJMd0xETe9ullZTwpFzpGbbw8ULVrZHhsDQTBOsm4Mz+eiObimlkREagiJFyI5+9fwWfMnkxBzoEt0i46L2jiMpI5fEdQghj3e0IsGCQQIgAeFt9eqYAAMOUNNwScok5gYA6d34yrL7Tromjj/AGfeMy24jUREW3uUxocdqO+u6OYPwWZ4hV7kRBkRAOwJO9ttl7w7EwzKYtB9eXw6LrOVnk6n2Mxb3HvOJ8VdhmhobOsjNz6jwKX4Srmd3tOY6eOttldUewXDiL3MTHjf8yunL8vG/wAZ62NaeN0yJJIMTEHlJjZL3ce7+nd5fW9QY3Wf9jM626+HrfYdVCpSiJJHlv1XPePtq607+0LBoHHxt96jhuPXIdl6ZZ5TGt1msgtLidA4tuRJgRPMc+SM+jfq/aNFpIsSctiRPORodLHdS8uMJtPhxuntmPgP6x/dIq3EyXEsIHeOo620GqXnEuLZynKPrXjlrodENh6kvNyNS7nrp0lZ482vJq/ijmgAu11Gg8x5fBCYnHZmwXi+un3eKqxtMZc8ZnOywb2iYJGl4MT9klIqtcbk+Wux3+Wizd5X7LpwHxuDvE+pg2R+A4jA1kRYcj4ws7QxYzAOHWXa2uLnoduaudxAlxgMgfaiHTpcDxWc5S+EN+JcdLT3Yt7wNx+Yn8hBHilR7YcSWNk3Onw/sh8dxDNAboBqYgaSUC6sNpjeL/M6re2q9xOKBccwkcpO+wjZQp4v7RA5CB+EQqq+IDhcARsB+b9VCm+Im45G2t9VrPAe0sdDAZ1tNp6C2lvBeNxDiDeNy7w5gGYj8iELga8kCHHNGYC8/Mj8E4fw1zWH9S9vOGOIjvF2aRP2eljosSSUzS2tWL7QRBF+l5ggnp+dYVqX1jEkGGku8hM+cI+nQdGYMMQ4yG2hsZrxtInlIVtbBOdTD8tiSBIGwabTr9b08VqnUtwVXU96IgBo1FxqL67eC9rvYDZum5dMHre0efkurtyMuBcxeBaCSI8hoklWuXalZ69qGwqU/stXqS+0/MBctdP6PpjnryfFcuXxx6DylWNauXKUTFFQNHoPTw6LlynagepgWkyWMPUtB+5RPD2f/Wzl7o0PkuXLU532KxwmlP8Aymf5R+CvHDqce4L+PloevxXLlfk5exz+FUzqxvp8fko0uCUgbMiero9JhcuT5OfuiTuFsmcrp8X/ADmyrPCad+6bmTd2sRz5Lxck/Jy9ix3D2nWeYv5yvHYS/vO8yD1tI2XLk78vYieHM2GX+G1794zvsoHhYGWHPhpkCRHgbfKFy5a+Tlf2PH8PBPvOgCMojLHhHTmqv0IMsS7rpJ6Gy8XJ8vOfsQrcCDs0uf3iTsIMQNrwLAIb/hhuz3DwDfnHRcuWp+bn7E/0ANc7pPQGPI7rv+G6Znu6iN7byLkTbkuXJ83P2PWdlx9o+JA69dd1U7siL98/5Z5/vdSuXKf6PyexTU7Gzo8jwZ/7Lyn2N/fJ/k/9l6uWv9P5PYKw/ZKCe+b693783mFoG+09g2kXSRYui7mx7pE/GeS5cud/Pzv3T6Ds4WYEmTzj1VFXgX7zj0gLlyf6PyfWhbxPgLnkHNEad2fyUnqdmX/an+X+q5cuvH/o5+x63s0efwP4rly5b/0c/Y//2Q=="/>
          <p:cNvSpPr>
            <a:spLocks noChangeAspect="1" noChangeArrowheads="1"/>
          </p:cNvSpPr>
          <p:nvPr/>
        </p:nvSpPr>
        <p:spPr bwMode="auto">
          <a:xfrm>
            <a:off x="63500" y="-1571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295400"/>
            <a:ext cx="5076166" cy="340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307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715962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  <a:r>
              <a:rPr lang="en-US" dirty="0" smtClean="0"/>
              <a:t> Typical Daily Residential Usage - Summer</a:t>
            </a:r>
            <a:endParaRPr lang="en-US" dirty="0"/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3916363"/>
          </a:xfrm>
        </p:spPr>
        <p:txBody>
          <a:bodyPr/>
          <a:lstStyle/>
          <a:p>
            <a:pPr lvl="1">
              <a:lnSpc>
                <a:spcPct val="80000"/>
              </a:lnSpc>
            </a:pPr>
            <a:endParaRPr lang="en-US" sz="2800" b="1" dirty="0">
              <a:solidFill>
                <a:srgbClr val="FFFF66"/>
              </a:solidFill>
            </a:endParaRPr>
          </a:p>
          <a:p>
            <a:pPr lvl="1">
              <a:lnSpc>
                <a:spcPct val="80000"/>
              </a:lnSpc>
              <a:buFont typeface="Symbol" pitchFamily="18" charset="2"/>
              <a:buNone/>
            </a:pPr>
            <a:endParaRPr lang="en-US" sz="2000" b="1" dirty="0">
              <a:solidFill>
                <a:srgbClr val="FFFF66"/>
              </a:solidFill>
            </a:endParaRPr>
          </a:p>
        </p:txBody>
      </p:sp>
      <p:graphicFrame>
        <p:nvGraphicFramePr>
          <p:cNvPr id="5" name="Chart 4"/>
          <p:cNvGraphicFramePr/>
          <p:nvPr/>
        </p:nvGraphicFramePr>
        <p:xfrm>
          <a:off x="381000" y="1219200"/>
          <a:ext cx="8077200" cy="495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7" name="Straight Connector 6"/>
          <p:cNvCxnSpPr/>
          <p:nvPr/>
        </p:nvCxnSpPr>
        <p:spPr>
          <a:xfrm>
            <a:off x="2438400" y="2667000"/>
            <a:ext cx="5029200" cy="158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1524000" y="3886200"/>
            <a:ext cx="6248400" cy="1219200"/>
          </a:xfrm>
          <a:prstGeom prst="rect">
            <a:avLst/>
          </a:prstGeom>
          <a:solidFill>
            <a:srgbClr val="FFC000">
              <a:alpha val="4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352800" y="4191000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 Rounded MT Bold" pitchFamily="34" charset="0"/>
              </a:rPr>
              <a:t>Base Generation </a:t>
            </a:r>
          </a:p>
          <a:p>
            <a:r>
              <a:rPr lang="en-US" dirty="0" smtClean="0">
                <a:solidFill>
                  <a:srgbClr val="000000"/>
                </a:solidFill>
                <a:latin typeface="Arial Rounded MT Bold" pitchFamily="34" charset="0"/>
              </a:rPr>
              <a:t>@ 2 cents/KWH</a:t>
            </a:r>
            <a:endParaRPr lang="en-US" dirty="0">
              <a:solidFill>
                <a:srgbClr val="000000"/>
              </a:solidFill>
              <a:latin typeface="Arial Rounded MT Bold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24000" y="2743200"/>
            <a:ext cx="6248400" cy="1143000"/>
          </a:xfrm>
          <a:prstGeom prst="rect">
            <a:avLst/>
          </a:prstGeom>
          <a:solidFill>
            <a:srgbClr val="92D050">
              <a:alpha val="4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124200" y="2971800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 Rounded MT Bold" pitchFamily="34" charset="0"/>
              </a:rPr>
              <a:t>Intermediate Generation </a:t>
            </a:r>
          </a:p>
          <a:p>
            <a:r>
              <a:rPr lang="en-US" dirty="0" smtClean="0">
                <a:solidFill>
                  <a:srgbClr val="000000"/>
                </a:solidFill>
                <a:latin typeface="Arial Rounded MT Bold" pitchFamily="34" charset="0"/>
              </a:rPr>
              <a:t>@ 5 cents/KWH</a:t>
            </a:r>
            <a:endParaRPr lang="en-US" dirty="0">
              <a:solidFill>
                <a:srgbClr val="000000"/>
              </a:solidFill>
              <a:latin typeface="Arial Rounded MT Bold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0" y="1524000"/>
            <a:ext cx="6248400" cy="1219200"/>
          </a:xfrm>
          <a:prstGeom prst="rect">
            <a:avLst/>
          </a:prstGeom>
          <a:solidFill>
            <a:srgbClr val="6699FF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600200" y="1524000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 Rounded MT Bold" pitchFamily="34" charset="0"/>
              </a:rPr>
              <a:t>Peak Generation </a:t>
            </a:r>
          </a:p>
          <a:p>
            <a:r>
              <a:rPr lang="en-US" dirty="0" smtClean="0">
                <a:solidFill>
                  <a:srgbClr val="000000"/>
                </a:solidFill>
                <a:latin typeface="Arial Rounded MT Bold" pitchFamily="34" charset="0"/>
              </a:rPr>
              <a:t>@ 10 cents/KWH</a:t>
            </a:r>
            <a:endParaRPr lang="en-US" dirty="0">
              <a:solidFill>
                <a:srgbClr val="000000"/>
              </a:solidFill>
              <a:latin typeface="Arial Rounded MT Bold" pitchFamily="34" charset="0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3783806" y="1949752"/>
            <a:ext cx="2712371" cy="736679"/>
          </a:xfrm>
          <a:custGeom>
            <a:avLst/>
            <a:gdLst>
              <a:gd name="connsiteX0" fmla="*/ 0 w 2712371"/>
              <a:gd name="connsiteY0" fmla="*/ 698198 h 736679"/>
              <a:gd name="connsiteX1" fmla="*/ 0 w 2712371"/>
              <a:gd name="connsiteY1" fmla="*/ 698198 h 736679"/>
              <a:gd name="connsiteX2" fmla="*/ 57150 w 2712371"/>
              <a:gd name="connsiteY2" fmla="*/ 683911 h 736679"/>
              <a:gd name="connsiteX3" fmla="*/ 88107 w 2712371"/>
              <a:gd name="connsiteY3" fmla="*/ 679148 h 736679"/>
              <a:gd name="connsiteX4" fmla="*/ 104775 w 2712371"/>
              <a:gd name="connsiteY4" fmla="*/ 674386 h 736679"/>
              <a:gd name="connsiteX5" fmla="*/ 119063 w 2712371"/>
              <a:gd name="connsiteY5" fmla="*/ 669623 h 736679"/>
              <a:gd name="connsiteX6" fmla="*/ 130969 w 2712371"/>
              <a:gd name="connsiteY6" fmla="*/ 667242 h 736679"/>
              <a:gd name="connsiteX7" fmla="*/ 145257 w 2712371"/>
              <a:gd name="connsiteY7" fmla="*/ 657717 h 736679"/>
              <a:gd name="connsiteX8" fmla="*/ 152400 w 2712371"/>
              <a:gd name="connsiteY8" fmla="*/ 650573 h 736679"/>
              <a:gd name="connsiteX9" fmla="*/ 166688 w 2712371"/>
              <a:gd name="connsiteY9" fmla="*/ 641048 h 736679"/>
              <a:gd name="connsiteX10" fmla="*/ 173832 w 2712371"/>
              <a:gd name="connsiteY10" fmla="*/ 633904 h 736679"/>
              <a:gd name="connsiteX11" fmla="*/ 190500 w 2712371"/>
              <a:gd name="connsiteY11" fmla="*/ 624379 h 736679"/>
              <a:gd name="connsiteX12" fmla="*/ 195263 w 2712371"/>
              <a:gd name="connsiteY12" fmla="*/ 617236 h 736679"/>
              <a:gd name="connsiteX13" fmla="*/ 197644 w 2712371"/>
              <a:gd name="connsiteY13" fmla="*/ 610092 h 736679"/>
              <a:gd name="connsiteX14" fmla="*/ 211932 w 2712371"/>
              <a:gd name="connsiteY14" fmla="*/ 600567 h 736679"/>
              <a:gd name="connsiteX15" fmla="*/ 230982 w 2712371"/>
              <a:gd name="connsiteY15" fmla="*/ 593423 h 736679"/>
              <a:gd name="connsiteX16" fmla="*/ 240507 w 2712371"/>
              <a:gd name="connsiteY16" fmla="*/ 588661 h 736679"/>
              <a:gd name="connsiteX17" fmla="*/ 252413 w 2712371"/>
              <a:gd name="connsiteY17" fmla="*/ 583898 h 736679"/>
              <a:gd name="connsiteX18" fmla="*/ 259557 w 2712371"/>
              <a:gd name="connsiteY18" fmla="*/ 576754 h 736679"/>
              <a:gd name="connsiteX19" fmla="*/ 266700 w 2712371"/>
              <a:gd name="connsiteY19" fmla="*/ 574373 h 736679"/>
              <a:gd name="connsiteX20" fmla="*/ 273844 w 2712371"/>
              <a:gd name="connsiteY20" fmla="*/ 569611 h 736679"/>
              <a:gd name="connsiteX21" fmla="*/ 280988 w 2712371"/>
              <a:gd name="connsiteY21" fmla="*/ 567229 h 736679"/>
              <a:gd name="connsiteX22" fmla="*/ 290513 w 2712371"/>
              <a:gd name="connsiteY22" fmla="*/ 562467 h 736679"/>
              <a:gd name="connsiteX23" fmla="*/ 297657 w 2712371"/>
              <a:gd name="connsiteY23" fmla="*/ 557704 h 736679"/>
              <a:gd name="connsiteX24" fmla="*/ 309563 w 2712371"/>
              <a:gd name="connsiteY24" fmla="*/ 555323 h 736679"/>
              <a:gd name="connsiteX25" fmla="*/ 330994 w 2712371"/>
              <a:gd name="connsiteY25" fmla="*/ 538654 h 736679"/>
              <a:gd name="connsiteX26" fmla="*/ 338138 w 2712371"/>
              <a:gd name="connsiteY26" fmla="*/ 536273 h 736679"/>
              <a:gd name="connsiteX27" fmla="*/ 347663 w 2712371"/>
              <a:gd name="connsiteY27" fmla="*/ 531511 h 736679"/>
              <a:gd name="connsiteX28" fmla="*/ 354807 w 2712371"/>
              <a:gd name="connsiteY28" fmla="*/ 526748 h 736679"/>
              <a:gd name="connsiteX29" fmla="*/ 364332 w 2712371"/>
              <a:gd name="connsiteY29" fmla="*/ 524367 h 736679"/>
              <a:gd name="connsiteX30" fmla="*/ 378619 w 2712371"/>
              <a:gd name="connsiteY30" fmla="*/ 519604 h 736679"/>
              <a:gd name="connsiteX31" fmla="*/ 385763 w 2712371"/>
              <a:gd name="connsiteY31" fmla="*/ 510079 h 736679"/>
              <a:gd name="connsiteX32" fmla="*/ 414338 w 2712371"/>
              <a:gd name="connsiteY32" fmla="*/ 498173 h 736679"/>
              <a:gd name="connsiteX33" fmla="*/ 431007 w 2712371"/>
              <a:gd name="connsiteY33" fmla="*/ 495792 h 736679"/>
              <a:gd name="connsiteX34" fmla="*/ 588169 w 2712371"/>
              <a:gd name="connsiteY34" fmla="*/ 493411 h 736679"/>
              <a:gd name="connsiteX35" fmla="*/ 595313 w 2712371"/>
              <a:gd name="connsiteY35" fmla="*/ 491029 h 736679"/>
              <a:gd name="connsiteX36" fmla="*/ 635794 w 2712371"/>
              <a:gd name="connsiteY36" fmla="*/ 483886 h 736679"/>
              <a:gd name="connsiteX37" fmla="*/ 650082 w 2712371"/>
              <a:gd name="connsiteY37" fmla="*/ 471979 h 736679"/>
              <a:gd name="connsiteX38" fmla="*/ 661988 w 2712371"/>
              <a:gd name="connsiteY38" fmla="*/ 469598 h 736679"/>
              <a:gd name="connsiteX39" fmla="*/ 740569 w 2712371"/>
              <a:gd name="connsiteY39" fmla="*/ 457692 h 736679"/>
              <a:gd name="connsiteX40" fmla="*/ 752475 w 2712371"/>
              <a:gd name="connsiteY40" fmla="*/ 443404 h 736679"/>
              <a:gd name="connsiteX41" fmla="*/ 754857 w 2712371"/>
              <a:gd name="connsiteY41" fmla="*/ 433879 h 736679"/>
              <a:gd name="connsiteX42" fmla="*/ 764382 w 2712371"/>
              <a:gd name="connsiteY42" fmla="*/ 431498 h 736679"/>
              <a:gd name="connsiteX43" fmla="*/ 771525 w 2712371"/>
              <a:gd name="connsiteY43" fmla="*/ 429117 h 736679"/>
              <a:gd name="connsiteX44" fmla="*/ 788194 w 2712371"/>
              <a:gd name="connsiteY44" fmla="*/ 424354 h 736679"/>
              <a:gd name="connsiteX45" fmla="*/ 804863 w 2712371"/>
              <a:gd name="connsiteY45" fmla="*/ 417211 h 736679"/>
              <a:gd name="connsiteX46" fmla="*/ 819150 w 2712371"/>
              <a:gd name="connsiteY46" fmla="*/ 407686 h 736679"/>
              <a:gd name="connsiteX47" fmla="*/ 821532 w 2712371"/>
              <a:gd name="connsiteY47" fmla="*/ 398161 h 736679"/>
              <a:gd name="connsiteX48" fmla="*/ 840582 w 2712371"/>
              <a:gd name="connsiteY48" fmla="*/ 395779 h 736679"/>
              <a:gd name="connsiteX49" fmla="*/ 847725 w 2712371"/>
              <a:gd name="connsiteY49" fmla="*/ 393398 h 736679"/>
              <a:gd name="connsiteX50" fmla="*/ 862013 w 2712371"/>
              <a:gd name="connsiteY50" fmla="*/ 381492 h 736679"/>
              <a:gd name="connsiteX51" fmla="*/ 871538 w 2712371"/>
              <a:gd name="connsiteY51" fmla="*/ 374348 h 736679"/>
              <a:gd name="connsiteX52" fmla="*/ 885825 w 2712371"/>
              <a:gd name="connsiteY52" fmla="*/ 364823 h 736679"/>
              <a:gd name="connsiteX53" fmla="*/ 909638 w 2712371"/>
              <a:gd name="connsiteY53" fmla="*/ 355298 h 736679"/>
              <a:gd name="connsiteX54" fmla="*/ 935832 w 2712371"/>
              <a:gd name="connsiteY54" fmla="*/ 343392 h 736679"/>
              <a:gd name="connsiteX55" fmla="*/ 947738 w 2712371"/>
              <a:gd name="connsiteY55" fmla="*/ 333867 h 736679"/>
              <a:gd name="connsiteX56" fmla="*/ 957263 w 2712371"/>
              <a:gd name="connsiteY56" fmla="*/ 324342 h 736679"/>
              <a:gd name="connsiteX57" fmla="*/ 969169 w 2712371"/>
              <a:gd name="connsiteY57" fmla="*/ 319579 h 736679"/>
              <a:gd name="connsiteX58" fmla="*/ 990600 w 2712371"/>
              <a:gd name="connsiteY58" fmla="*/ 305292 h 736679"/>
              <a:gd name="connsiteX59" fmla="*/ 1009650 w 2712371"/>
              <a:gd name="connsiteY59" fmla="*/ 295767 h 736679"/>
              <a:gd name="connsiteX60" fmla="*/ 1028700 w 2712371"/>
              <a:gd name="connsiteY60" fmla="*/ 286242 h 736679"/>
              <a:gd name="connsiteX61" fmla="*/ 1033463 w 2712371"/>
              <a:gd name="connsiteY61" fmla="*/ 279098 h 736679"/>
              <a:gd name="connsiteX62" fmla="*/ 1042988 w 2712371"/>
              <a:gd name="connsiteY62" fmla="*/ 271954 h 736679"/>
              <a:gd name="connsiteX63" fmla="*/ 1052513 w 2712371"/>
              <a:gd name="connsiteY63" fmla="*/ 260048 h 736679"/>
              <a:gd name="connsiteX64" fmla="*/ 1059657 w 2712371"/>
              <a:gd name="connsiteY64" fmla="*/ 252904 h 736679"/>
              <a:gd name="connsiteX65" fmla="*/ 1069182 w 2712371"/>
              <a:gd name="connsiteY65" fmla="*/ 245761 h 736679"/>
              <a:gd name="connsiteX66" fmla="*/ 1076325 w 2712371"/>
              <a:gd name="connsiteY66" fmla="*/ 236236 h 736679"/>
              <a:gd name="connsiteX67" fmla="*/ 1088232 w 2712371"/>
              <a:gd name="connsiteY67" fmla="*/ 226711 h 736679"/>
              <a:gd name="connsiteX68" fmla="*/ 1102519 w 2712371"/>
              <a:gd name="connsiteY68" fmla="*/ 212423 h 736679"/>
              <a:gd name="connsiteX69" fmla="*/ 1109663 w 2712371"/>
              <a:gd name="connsiteY69" fmla="*/ 205279 h 736679"/>
              <a:gd name="connsiteX70" fmla="*/ 1131094 w 2712371"/>
              <a:gd name="connsiteY70" fmla="*/ 181467 h 736679"/>
              <a:gd name="connsiteX71" fmla="*/ 1157288 w 2712371"/>
              <a:gd name="connsiteY71" fmla="*/ 167179 h 736679"/>
              <a:gd name="connsiteX72" fmla="*/ 1164432 w 2712371"/>
              <a:gd name="connsiteY72" fmla="*/ 160036 h 736679"/>
              <a:gd name="connsiteX73" fmla="*/ 1173957 w 2712371"/>
              <a:gd name="connsiteY73" fmla="*/ 155273 h 736679"/>
              <a:gd name="connsiteX74" fmla="*/ 1200150 w 2712371"/>
              <a:gd name="connsiteY74" fmla="*/ 133842 h 736679"/>
              <a:gd name="connsiteX75" fmla="*/ 1212057 w 2712371"/>
              <a:gd name="connsiteY75" fmla="*/ 131461 h 736679"/>
              <a:gd name="connsiteX76" fmla="*/ 1223963 w 2712371"/>
              <a:gd name="connsiteY76" fmla="*/ 124317 h 736679"/>
              <a:gd name="connsiteX77" fmla="*/ 1235869 w 2712371"/>
              <a:gd name="connsiteY77" fmla="*/ 119554 h 736679"/>
              <a:gd name="connsiteX78" fmla="*/ 1245394 w 2712371"/>
              <a:gd name="connsiteY78" fmla="*/ 112411 h 736679"/>
              <a:gd name="connsiteX79" fmla="*/ 1254919 w 2712371"/>
              <a:gd name="connsiteY79" fmla="*/ 107648 h 736679"/>
              <a:gd name="connsiteX80" fmla="*/ 1266825 w 2712371"/>
              <a:gd name="connsiteY80" fmla="*/ 93361 h 736679"/>
              <a:gd name="connsiteX81" fmla="*/ 1276350 w 2712371"/>
              <a:gd name="connsiteY81" fmla="*/ 81454 h 736679"/>
              <a:gd name="connsiteX82" fmla="*/ 1285875 w 2712371"/>
              <a:gd name="connsiteY82" fmla="*/ 76692 h 736679"/>
              <a:gd name="connsiteX83" fmla="*/ 1307307 w 2712371"/>
              <a:gd name="connsiteY83" fmla="*/ 64786 h 736679"/>
              <a:gd name="connsiteX84" fmla="*/ 1323975 w 2712371"/>
              <a:gd name="connsiteY84" fmla="*/ 55261 h 736679"/>
              <a:gd name="connsiteX85" fmla="*/ 1338263 w 2712371"/>
              <a:gd name="connsiteY85" fmla="*/ 45736 h 736679"/>
              <a:gd name="connsiteX86" fmla="*/ 1345407 w 2712371"/>
              <a:gd name="connsiteY86" fmla="*/ 36211 h 736679"/>
              <a:gd name="connsiteX87" fmla="*/ 1378744 w 2712371"/>
              <a:gd name="connsiteY87" fmla="*/ 29067 h 736679"/>
              <a:gd name="connsiteX88" fmla="*/ 1388269 w 2712371"/>
              <a:gd name="connsiteY88" fmla="*/ 21923 h 736679"/>
              <a:gd name="connsiteX89" fmla="*/ 1395413 w 2712371"/>
              <a:gd name="connsiteY89" fmla="*/ 17161 h 736679"/>
              <a:gd name="connsiteX90" fmla="*/ 1407319 w 2712371"/>
              <a:gd name="connsiteY90" fmla="*/ 7636 h 736679"/>
              <a:gd name="connsiteX91" fmla="*/ 1409700 w 2712371"/>
              <a:gd name="connsiteY91" fmla="*/ 492 h 736679"/>
              <a:gd name="connsiteX92" fmla="*/ 1419225 w 2712371"/>
              <a:gd name="connsiteY92" fmla="*/ 10017 h 736679"/>
              <a:gd name="connsiteX93" fmla="*/ 1438275 w 2712371"/>
              <a:gd name="connsiteY93" fmla="*/ 24304 h 736679"/>
              <a:gd name="connsiteX94" fmla="*/ 1450182 w 2712371"/>
              <a:gd name="connsiteY94" fmla="*/ 36211 h 736679"/>
              <a:gd name="connsiteX95" fmla="*/ 1459707 w 2712371"/>
              <a:gd name="connsiteY95" fmla="*/ 38592 h 736679"/>
              <a:gd name="connsiteX96" fmla="*/ 1466850 w 2712371"/>
              <a:gd name="connsiteY96" fmla="*/ 45736 h 736679"/>
              <a:gd name="connsiteX97" fmla="*/ 1478757 w 2712371"/>
              <a:gd name="connsiteY97" fmla="*/ 52879 h 736679"/>
              <a:gd name="connsiteX98" fmla="*/ 1488282 w 2712371"/>
              <a:gd name="connsiteY98" fmla="*/ 64786 h 736679"/>
              <a:gd name="connsiteX99" fmla="*/ 1509713 w 2712371"/>
              <a:gd name="connsiteY99" fmla="*/ 74311 h 736679"/>
              <a:gd name="connsiteX100" fmla="*/ 1526382 w 2712371"/>
              <a:gd name="connsiteY100" fmla="*/ 90979 h 736679"/>
              <a:gd name="connsiteX101" fmla="*/ 1547813 w 2712371"/>
              <a:gd name="connsiteY101" fmla="*/ 105267 h 736679"/>
              <a:gd name="connsiteX102" fmla="*/ 1554957 w 2712371"/>
              <a:gd name="connsiteY102" fmla="*/ 107648 h 736679"/>
              <a:gd name="connsiteX103" fmla="*/ 1571625 w 2712371"/>
              <a:gd name="connsiteY103" fmla="*/ 119554 h 736679"/>
              <a:gd name="connsiteX104" fmla="*/ 1588294 w 2712371"/>
              <a:gd name="connsiteY104" fmla="*/ 126698 h 736679"/>
              <a:gd name="connsiteX105" fmla="*/ 1609725 w 2712371"/>
              <a:gd name="connsiteY105" fmla="*/ 138604 h 736679"/>
              <a:gd name="connsiteX106" fmla="*/ 1616869 w 2712371"/>
              <a:gd name="connsiteY106" fmla="*/ 145748 h 736679"/>
              <a:gd name="connsiteX107" fmla="*/ 1624013 w 2712371"/>
              <a:gd name="connsiteY107" fmla="*/ 148129 h 736679"/>
              <a:gd name="connsiteX108" fmla="*/ 1633538 w 2712371"/>
              <a:gd name="connsiteY108" fmla="*/ 157654 h 736679"/>
              <a:gd name="connsiteX109" fmla="*/ 1643063 w 2712371"/>
              <a:gd name="connsiteY109" fmla="*/ 160036 h 736679"/>
              <a:gd name="connsiteX110" fmla="*/ 1652588 w 2712371"/>
              <a:gd name="connsiteY110" fmla="*/ 164798 h 736679"/>
              <a:gd name="connsiteX111" fmla="*/ 1659732 w 2712371"/>
              <a:gd name="connsiteY111" fmla="*/ 167179 h 736679"/>
              <a:gd name="connsiteX112" fmla="*/ 1674019 w 2712371"/>
              <a:gd name="connsiteY112" fmla="*/ 176704 h 736679"/>
              <a:gd name="connsiteX113" fmla="*/ 1676400 w 2712371"/>
              <a:gd name="connsiteY113" fmla="*/ 183848 h 736679"/>
              <a:gd name="connsiteX114" fmla="*/ 1690688 w 2712371"/>
              <a:gd name="connsiteY114" fmla="*/ 200517 h 736679"/>
              <a:gd name="connsiteX115" fmla="*/ 1693069 w 2712371"/>
              <a:gd name="connsiteY115" fmla="*/ 207661 h 736679"/>
              <a:gd name="connsiteX116" fmla="*/ 1716882 w 2712371"/>
              <a:gd name="connsiteY116" fmla="*/ 221948 h 736679"/>
              <a:gd name="connsiteX117" fmla="*/ 1726407 w 2712371"/>
              <a:gd name="connsiteY117" fmla="*/ 229092 h 736679"/>
              <a:gd name="connsiteX118" fmla="*/ 1733550 w 2712371"/>
              <a:gd name="connsiteY118" fmla="*/ 231473 h 736679"/>
              <a:gd name="connsiteX119" fmla="*/ 1757363 w 2712371"/>
              <a:gd name="connsiteY119" fmla="*/ 236236 h 736679"/>
              <a:gd name="connsiteX120" fmla="*/ 1769269 w 2712371"/>
              <a:gd name="connsiteY120" fmla="*/ 238617 h 736679"/>
              <a:gd name="connsiteX121" fmla="*/ 1783557 w 2712371"/>
              <a:gd name="connsiteY121" fmla="*/ 243379 h 736679"/>
              <a:gd name="connsiteX122" fmla="*/ 2055019 w 2712371"/>
              <a:gd name="connsiteY122" fmla="*/ 240998 h 736679"/>
              <a:gd name="connsiteX123" fmla="*/ 2078832 w 2712371"/>
              <a:gd name="connsiteY123" fmla="*/ 243379 h 736679"/>
              <a:gd name="connsiteX124" fmla="*/ 2088357 w 2712371"/>
              <a:gd name="connsiteY124" fmla="*/ 245761 h 736679"/>
              <a:gd name="connsiteX125" fmla="*/ 2109788 w 2712371"/>
              <a:gd name="connsiteY125" fmla="*/ 257667 h 736679"/>
              <a:gd name="connsiteX126" fmla="*/ 2128838 w 2712371"/>
              <a:gd name="connsiteY126" fmla="*/ 262429 h 736679"/>
              <a:gd name="connsiteX127" fmla="*/ 2135982 w 2712371"/>
              <a:gd name="connsiteY127" fmla="*/ 269573 h 736679"/>
              <a:gd name="connsiteX128" fmla="*/ 2150269 w 2712371"/>
              <a:gd name="connsiteY128" fmla="*/ 283861 h 736679"/>
              <a:gd name="connsiteX129" fmla="*/ 2159794 w 2712371"/>
              <a:gd name="connsiteY129" fmla="*/ 302911 h 736679"/>
              <a:gd name="connsiteX130" fmla="*/ 2169319 w 2712371"/>
              <a:gd name="connsiteY130" fmla="*/ 312436 h 736679"/>
              <a:gd name="connsiteX131" fmla="*/ 2176463 w 2712371"/>
              <a:gd name="connsiteY131" fmla="*/ 321961 h 736679"/>
              <a:gd name="connsiteX132" fmla="*/ 2183607 w 2712371"/>
              <a:gd name="connsiteY132" fmla="*/ 326723 h 736679"/>
              <a:gd name="connsiteX133" fmla="*/ 2200275 w 2712371"/>
              <a:gd name="connsiteY133" fmla="*/ 343392 h 736679"/>
              <a:gd name="connsiteX134" fmla="*/ 2214563 w 2712371"/>
              <a:gd name="connsiteY134" fmla="*/ 362442 h 736679"/>
              <a:gd name="connsiteX135" fmla="*/ 2224088 w 2712371"/>
              <a:gd name="connsiteY135" fmla="*/ 379111 h 736679"/>
              <a:gd name="connsiteX136" fmla="*/ 2231232 w 2712371"/>
              <a:gd name="connsiteY136" fmla="*/ 386254 h 736679"/>
              <a:gd name="connsiteX137" fmla="*/ 2240757 w 2712371"/>
              <a:gd name="connsiteY137" fmla="*/ 402923 h 736679"/>
              <a:gd name="connsiteX138" fmla="*/ 2247900 w 2712371"/>
              <a:gd name="connsiteY138" fmla="*/ 412448 h 736679"/>
              <a:gd name="connsiteX139" fmla="*/ 2259807 w 2712371"/>
              <a:gd name="connsiteY139" fmla="*/ 419592 h 736679"/>
              <a:gd name="connsiteX140" fmla="*/ 2274094 w 2712371"/>
              <a:gd name="connsiteY140" fmla="*/ 436261 h 736679"/>
              <a:gd name="connsiteX141" fmla="*/ 2278857 w 2712371"/>
              <a:gd name="connsiteY141" fmla="*/ 445786 h 736679"/>
              <a:gd name="connsiteX142" fmla="*/ 2286000 w 2712371"/>
              <a:gd name="connsiteY142" fmla="*/ 455311 h 736679"/>
              <a:gd name="connsiteX143" fmla="*/ 2290763 w 2712371"/>
              <a:gd name="connsiteY143" fmla="*/ 462454 h 736679"/>
              <a:gd name="connsiteX144" fmla="*/ 2314575 w 2712371"/>
              <a:gd name="connsiteY144" fmla="*/ 476742 h 736679"/>
              <a:gd name="connsiteX145" fmla="*/ 2345532 w 2712371"/>
              <a:gd name="connsiteY145" fmla="*/ 498173 h 736679"/>
              <a:gd name="connsiteX146" fmla="*/ 2366963 w 2712371"/>
              <a:gd name="connsiteY146" fmla="*/ 510079 h 736679"/>
              <a:gd name="connsiteX147" fmla="*/ 2371725 w 2712371"/>
              <a:gd name="connsiteY147" fmla="*/ 519604 h 736679"/>
              <a:gd name="connsiteX148" fmla="*/ 2383632 w 2712371"/>
              <a:gd name="connsiteY148" fmla="*/ 538654 h 736679"/>
              <a:gd name="connsiteX149" fmla="*/ 2390775 w 2712371"/>
              <a:gd name="connsiteY149" fmla="*/ 548179 h 736679"/>
              <a:gd name="connsiteX150" fmla="*/ 2395538 w 2712371"/>
              <a:gd name="connsiteY150" fmla="*/ 557704 h 736679"/>
              <a:gd name="connsiteX151" fmla="*/ 2402682 w 2712371"/>
              <a:gd name="connsiteY151" fmla="*/ 562467 h 736679"/>
              <a:gd name="connsiteX152" fmla="*/ 2414588 w 2712371"/>
              <a:gd name="connsiteY152" fmla="*/ 567229 h 736679"/>
              <a:gd name="connsiteX153" fmla="*/ 2421732 w 2712371"/>
              <a:gd name="connsiteY153" fmla="*/ 569611 h 736679"/>
              <a:gd name="connsiteX154" fmla="*/ 2428875 w 2712371"/>
              <a:gd name="connsiteY154" fmla="*/ 574373 h 736679"/>
              <a:gd name="connsiteX155" fmla="*/ 2445544 w 2712371"/>
              <a:gd name="connsiteY155" fmla="*/ 583898 h 736679"/>
              <a:gd name="connsiteX156" fmla="*/ 2455069 w 2712371"/>
              <a:gd name="connsiteY156" fmla="*/ 593423 h 736679"/>
              <a:gd name="connsiteX157" fmla="*/ 2476500 w 2712371"/>
              <a:gd name="connsiteY157" fmla="*/ 605329 h 736679"/>
              <a:gd name="connsiteX158" fmla="*/ 2483644 w 2712371"/>
              <a:gd name="connsiteY158" fmla="*/ 607711 h 736679"/>
              <a:gd name="connsiteX159" fmla="*/ 2493169 w 2712371"/>
              <a:gd name="connsiteY159" fmla="*/ 612473 h 736679"/>
              <a:gd name="connsiteX160" fmla="*/ 2500313 w 2712371"/>
              <a:gd name="connsiteY160" fmla="*/ 617236 h 736679"/>
              <a:gd name="connsiteX161" fmla="*/ 2512219 w 2712371"/>
              <a:gd name="connsiteY161" fmla="*/ 619617 h 736679"/>
              <a:gd name="connsiteX162" fmla="*/ 2519363 w 2712371"/>
              <a:gd name="connsiteY162" fmla="*/ 624379 h 736679"/>
              <a:gd name="connsiteX163" fmla="*/ 2533650 w 2712371"/>
              <a:gd name="connsiteY163" fmla="*/ 629142 h 736679"/>
              <a:gd name="connsiteX164" fmla="*/ 2557463 w 2712371"/>
              <a:gd name="connsiteY164" fmla="*/ 633904 h 736679"/>
              <a:gd name="connsiteX165" fmla="*/ 2564607 w 2712371"/>
              <a:gd name="connsiteY165" fmla="*/ 636286 h 736679"/>
              <a:gd name="connsiteX166" fmla="*/ 2576513 w 2712371"/>
              <a:gd name="connsiteY166" fmla="*/ 641048 h 736679"/>
              <a:gd name="connsiteX167" fmla="*/ 2586038 w 2712371"/>
              <a:gd name="connsiteY167" fmla="*/ 648192 h 736679"/>
              <a:gd name="connsiteX168" fmla="*/ 2593182 w 2712371"/>
              <a:gd name="connsiteY168" fmla="*/ 652954 h 736679"/>
              <a:gd name="connsiteX169" fmla="*/ 2602707 w 2712371"/>
              <a:gd name="connsiteY169" fmla="*/ 657717 h 736679"/>
              <a:gd name="connsiteX170" fmla="*/ 2621757 w 2712371"/>
              <a:gd name="connsiteY170" fmla="*/ 672004 h 736679"/>
              <a:gd name="connsiteX171" fmla="*/ 2657475 w 2712371"/>
              <a:gd name="connsiteY171" fmla="*/ 676767 h 736679"/>
              <a:gd name="connsiteX172" fmla="*/ 2678907 w 2712371"/>
              <a:gd name="connsiteY172" fmla="*/ 683911 h 736679"/>
              <a:gd name="connsiteX173" fmla="*/ 2686050 w 2712371"/>
              <a:gd name="connsiteY173" fmla="*/ 686292 h 736679"/>
              <a:gd name="connsiteX174" fmla="*/ 2693194 w 2712371"/>
              <a:gd name="connsiteY174" fmla="*/ 693436 h 736679"/>
              <a:gd name="connsiteX175" fmla="*/ 2707482 w 2712371"/>
              <a:gd name="connsiteY175" fmla="*/ 702961 h 736679"/>
              <a:gd name="connsiteX176" fmla="*/ 2709863 w 2712371"/>
              <a:gd name="connsiteY176" fmla="*/ 710104 h 736679"/>
              <a:gd name="connsiteX177" fmla="*/ 2555082 w 2712371"/>
              <a:gd name="connsiteY177" fmla="*/ 705342 h 736679"/>
              <a:gd name="connsiteX178" fmla="*/ 2545557 w 2712371"/>
              <a:gd name="connsiteY178" fmla="*/ 700579 h 736679"/>
              <a:gd name="connsiteX179" fmla="*/ 2464594 w 2712371"/>
              <a:gd name="connsiteY179" fmla="*/ 691054 h 736679"/>
              <a:gd name="connsiteX180" fmla="*/ 2416969 w 2712371"/>
              <a:gd name="connsiteY180" fmla="*/ 691054 h 736679"/>
              <a:gd name="connsiteX181" fmla="*/ 2390775 w 2712371"/>
              <a:gd name="connsiteY181" fmla="*/ 702961 h 736679"/>
              <a:gd name="connsiteX182" fmla="*/ 2366963 w 2712371"/>
              <a:gd name="connsiteY182" fmla="*/ 712486 h 736679"/>
              <a:gd name="connsiteX183" fmla="*/ 2345532 w 2712371"/>
              <a:gd name="connsiteY183" fmla="*/ 724392 h 736679"/>
              <a:gd name="connsiteX184" fmla="*/ 2336007 w 2712371"/>
              <a:gd name="connsiteY184" fmla="*/ 729154 h 736679"/>
              <a:gd name="connsiteX185" fmla="*/ 2324100 w 2712371"/>
              <a:gd name="connsiteY185" fmla="*/ 736298 h 736679"/>
              <a:gd name="connsiteX186" fmla="*/ 2271713 w 2712371"/>
              <a:gd name="connsiteY186" fmla="*/ 733917 h 736679"/>
              <a:gd name="connsiteX187" fmla="*/ 2259807 w 2712371"/>
              <a:gd name="connsiteY187" fmla="*/ 719629 h 736679"/>
              <a:gd name="connsiteX188" fmla="*/ 2245519 w 2712371"/>
              <a:gd name="connsiteY188" fmla="*/ 714867 h 736679"/>
              <a:gd name="connsiteX189" fmla="*/ 2178844 w 2712371"/>
              <a:gd name="connsiteY189" fmla="*/ 717248 h 736679"/>
              <a:gd name="connsiteX190" fmla="*/ 2171700 w 2712371"/>
              <a:gd name="connsiteY190" fmla="*/ 722011 h 736679"/>
              <a:gd name="connsiteX191" fmla="*/ 2155032 w 2712371"/>
              <a:gd name="connsiteY191" fmla="*/ 724392 h 736679"/>
              <a:gd name="connsiteX192" fmla="*/ 2143125 w 2712371"/>
              <a:gd name="connsiteY192" fmla="*/ 726773 h 736679"/>
              <a:gd name="connsiteX193" fmla="*/ 1857375 w 2712371"/>
              <a:gd name="connsiteY193" fmla="*/ 724392 h 736679"/>
              <a:gd name="connsiteX194" fmla="*/ 1850232 w 2712371"/>
              <a:gd name="connsiteY194" fmla="*/ 722011 h 736679"/>
              <a:gd name="connsiteX195" fmla="*/ 1828800 w 2712371"/>
              <a:gd name="connsiteY195" fmla="*/ 719629 h 736679"/>
              <a:gd name="connsiteX196" fmla="*/ 1809750 w 2712371"/>
              <a:gd name="connsiteY196" fmla="*/ 714867 h 736679"/>
              <a:gd name="connsiteX197" fmla="*/ 1783557 w 2712371"/>
              <a:gd name="connsiteY197" fmla="*/ 707723 h 736679"/>
              <a:gd name="connsiteX198" fmla="*/ 1745457 w 2712371"/>
              <a:gd name="connsiteY198" fmla="*/ 705342 h 736679"/>
              <a:gd name="connsiteX199" fmla="*/ 1714500 w 2712371"/>
              <a:gd name="connsiteY199" fmla="*/ 702961 h 736679"/>
              <a:gd name="connsiteX200" fmla="*/ 1638300 w 2712371"/>
              <a:gd name="connsiteY200" fmla="*/ 698198 h 736679"/>
              <a:gd name="connsiteX201" fmla="*/ 1628775 w 2712371"/>
              <a:gd name="connsiteY201" fmla="*/ 695817 h 736679"/>
              <a:gd name="connsiteX202" fmla="*/ 1585913 w 2712371"/>
              <a:gd name="connsiteY202" fmla="*/ 691054 h 736679"/>
              <a:gd name="connsiteX203" fmla="*/ 1490663 w 2712371"/>
              <a:gd name="connsiteY203" fmla="*/ 693436 h 736679"/>
              <a:gd name="connsiteX204" fmla="*/ 1454944 w 2712371"/>
              <a:gd name="connsiteY204" fmla="*/ 695817 h 736679"/>
              <a:gd name="connsiteX205" fmla="*/ 1276350 w 2712371"/>
              <a:gd name="connsiteY205" fmla="*/ 700579 h 736679"/>
              <a:gd name="connsiteX206" fmla="*/ 1257300 w 2712371"/>
              <a:gd name="connsiteY206" fmla="*/ 702961 h 736679"/>
              <a:gd name="connsiteX207" fmla="*/ 1238250 w 2712371"/>
              <a:gd name="connsiteY207" fmla="*/ 707723 h 736679"/>
              <a:gd name="connsiteX208" fmla="*/ 1183482 w 2712371"/>
              <a:gd name="connsiteY208" fmla="*/ 712486 h 736679"/>
              <a:gd name="connsiteX209" fmla="*/ 1095375 w 2712371"/>
              <a:gd name="connsiteY209" fmla="*/ 710104 h 736679"/>
              <a:gd name="connsiteX210" fmla="*/ 1081088 w 2712371"/>
              <a:gd name="connsiteY210" fmla="*/ 707723 h 736679"/>
              <a:gd name="connsiteX211" fmla="*/ 1064419 w 2712371"/>
              <a:gd name="connsiteY211" fmla="*/ 702961 h 736679"/>
              <a:gd name="connsiteX212" fmla="*/ 1028700 w 2712371"/>
              <a:gd name="connsiteY212" fmla="*/ 700579 h 736679"/>
              <a:gd name="connsiteX213" fmla="*/ 1007269 w 2712371"/>
              <a:gd name="connsiteY213" fmla="*/ 698198 h 736679"/>
              <a:gd name="connsiteX214" fmla="*/ 997744 w 2712371"/>
              <a:gd name="connsiteY214" fmla="*/ 693436 h 736679"/>
              <a:gd name="connsiteX215" fmla="*/ 981075 w 2712371"/>
              <a:gd name="connsiteY215" fmla="*/ 691054 h 736679"/>
              <a:gd name="connsiteX216" fmla="*/ 969169 w 2712371"/>
              <a:gd name="connsiteY216" fmla="*/ 688673 h 736679"/>
              <a:gd name="connsiteX217" fmla="*/ 916782 w 2712371"/>
              <a:gd name="connsiteY217" fmla="*/ 686292 h 736679"/>
              <a:gd name="connsiteX218" fmla="*/ 907257 w 2712371"/>
              <a:gd name="connsiteY218" fmla="*/ 691054 h 736679"/>
              <a:gd name="connsiteX219" fmla="*/ 895350 w 2712371"/>
              <a:gd name="connsiteY219" fmla="*/ 695817 h 736679"/>
              <a:gd name="connsiteX220" fmla="*/ 828675 w 2712371"/>
              <a:gd name="connsiteY220" fmla="*/ 702961 h 736679"/>
              <a:gd name="connsiteX221" fmla="*/ 792957 w 2712371"/>
              <a:gd name="connsiteY221" fmla="*/ 710104 h 736679"/>
              <a:gd name="connsiteX222" fmla="*/ 776288 w 2712371"/>
              <a:gd name="connsiteY222" fmla="*/ 712486 h 736679"/>
              <a:gd name="connsiteX223" fmla="*/ 738188 w 2712371"/>
              <a:gd name="connsiteY223" fmla="*/ 714867 h 736679"/>
              <a:gd name="connsiteX224" fmla="*/ 685800 w 2712371"/>
              <a:gd name="connsiteY224" fmla="*/ 722011 h 736679"/>
              <a:gd name="connsiteX225" fmla="*/ 666750 w 2712371"/>
              <a:gd name="connsiteY225" fmla="*/ 726773 h 736679"/>
              <a:gd name="connsiteX226" fmla="*/ 509588 w 2712371"/>
              <a:gd name="connsiteY226" fmla="*/ 724392 h 736679"/>
              <a:gd name="connsiteX227" fmla="*/ 502444 w 2712371"/>
              <a:gd name="connsiteY227" fmla="*/ 722011 h 736679"/>
              <a:gd name="connsiteX228" fmla="*/ 469107 w 2712371"/>
              <a:gd name="connsiteY228" fmla="*/ 719629 h 736679"/>
              <a:gd name="connsiteX229" fmla="*/ 442913 w 2712371"/>
              <a:gd name="connsiteY229" fmla="*/ 717248 h 736679"/>
              <a:gd name="connsiteX230" fmla="*/ 188119 w 2712371"/>
              <a:gd name="connsiteY230" fmla="*/ 710104 h 736679"/>
              <a:gd name="connsiteX231" fmla="*/ 171450 w 2712371"/>
              <a:gd name="connsiteY231" fmla="*/ 707723 h 736679"/>
              <a:gd name="connsiteX232" fmla="*/ 159544 w 2712371"/>
              <a:gd name="connsiteY232" fmla="*/ 705342 h 736679"/>
              <a:gd name="connsiteX233" fmla="*/ 78582 w 2712371"/>
              <a:gd name="connsiteY233" fmla="*/ 702961 h 736679"/>
              <a:gd name="connsiteX234" fmla="*/ 71438 w 2712371"/>
              <a:gd name="connsiteY234" fmla="*/ 700579 h 736679"/>
              <a:gd name="connsiteX235" fmla="*/ 0 w 2712371"/>
              <a:gd name="connsiteY235" fmla="*/ 698198 h 736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2712371" h="736679">
                <a:moveTo>
                  <a:pt x="0" y="698198"/>
                </a:moveTo>
                <a:lnTo>
                  <a:pt x="0" y="698198"/>
                </a:lnTo>
                <a:lnTo>
                  <a:pt x="57150" y="683911"/>
                </a:lnTo>
                <a:cubicBezTo>
                  <a:pt x="62380" y="682691"/>
                  <a:pt x="83623" y="679788"/>
                  <a:pt x="88107" y="679148"/>
                </a:cubicBezTo>
                <a:cubicBezTo>
                  <a:pt x="93663" y="677561"/>
                  <a:pt x="99252" y="676085"/>
                  <a:pt x="104775" y="674386"/>
                </a:cubicBezTo>
                <a:cubicBezTo>
                  <a:pt x="109573" y="672910"/>
                  <a:pt x="114140" y="670607"/>
                  <a:pt x="119063" y="669623"/>
                </a:cubicBezTo>
                <a:lnTo>
                  <a:pt x="130969" y="667242"/>
                </a:lnTo>
                <a:cubicBezTo>
                  <a:pt x="135732" y="664067"/>
                  <a:pt x="141210" y="661765"/>
                  <a:pt x="145257" y="657717"/>
                </a:cubicBezTo>
                <a:cubicBezTo>
                  <a:pt x="147638" y="655336"/>
                  <a:pt x="149742" y="652640"/>
                  <a:pt x="152400" y="650573"/>
                </a:cubicBezTo>
                <a:cubicBezTo>
                  <a:pt x="156918" y="647059"/>
                  <a:pt x="161925" y="644223"/>
                  <a:pt x="166688" y="641048"/>
                </a:cubicBezTo>
                <a:cubicBezTo>
                  <a:pt x="169490" y="639180"/>
                  <a:pt x="171245" y="636060"/>
                  <a:pt x="173832" y="633904"/>
                </a:cubicBezTo>
                <a:cubicBezTo>
                  <a:pt x="178879" y="629698"/>
                  <a:pt x="184679" y="627290"/>
                  <a:pt x="190500" y="624379"/>
                </a:cubicBezTo>
                <a:cubicBezTo>
                  <a:pt x="192088" y="621998"/>
                  <a:pt x="193983" y="619796"/>
                  <a:pt x="195263" y="617236"/>
                </a:cubicBezTo>
                <a:cubicBezTo>
                  <a:pt x="196386" y="614991"/>
                  <a:pt x="195869" y="611867"/>
                  <a:pt x="197644" y="610092"/>
                </a:cubicBezTo>
                <a:cubicBezTo>
                  <a:pt x="201691" y="606045"/>
                  <a:pt x="207169" y="603742"/>
                  <a:pt x="211932" y="600567"/>
                </a:cubicBezTo>
                <a:cubicBezTo>
                  <a:pt x="222445" y="593558"/>
                  <a:pt x="216265" y="596366"/>
                  <a:pt x="230982" y="593423"/>
                </a:cubicBezTo>
                <a:cubicBezTo>
                  <a:pt x="234157" y="591836"/>
                  <a:pt x="237263" y="590103"/>
                  <a:pt x="240507" y="588661"/>
                </a:cubicBezTo>
                <a:cubicBezTo>
                  <a:pt x="244413" y="586925"/>
                  <a:pt x="248788" y="586164"/>
                  <a:pt x="252413" y="583898"/>
                </a:cubicBezTo>
                <a:cubicBezTo>
                  <a:pt x="255269" y="582113"/>
                  <a:pt x="256755" y="578622"/>
                  <a:pt x="259557" y="576754"/>
                </a:cubicBezTo>
                <a:cubicBezTo>
                  <a:pt x="261645" y="575362"/>
                  <a:pt x="264455" y="575495"/>
                  <a:pt x="266700" y="574373"/>
                </a:cubicBezTo>
                <a:cubicBezTo>
                  <a:pt x="269260" y="573093"/>
                  <a:pt x="271284" y="570891"/>
                  <a:pt x="273844" y="569611"/>
                </a:cubicBezTo>
                <a:cubicBezTo>
                  <a:pt x="276089" y="568488"/>
                  <a:pt x="278681" y="568218"/>
                  <a:pt x="280988" y="567229"/>
                </a:cubicBezTo>
                <a:cubicBezTo>
                  <a:pt x="284251" y="565831"/>
                  <a:pt x="287431" y="564228"/>
                  <a:pt x="290513" y="562467"/>
                </a:cubicBezTo>
                <a:cubicBezTo>
                  <a:pt x="292998" y="561047"/>
                  <a:pt x="294977" y="558709"/>
                  <a:pt x="297657" y="557704"/>
                </a:cubicBezTo>
                <a:cubicBezTo>
                  <a:pt x="301447" y="556283"/>
                  <a:pt x="305594" y="556117"/>
                  <a:pt x="309563" y="555323"/>
                </a:cubicBezTo>
                <a:cubicBezTo>
                  <a:pt x="320754" y="544132"/>
                  <a:pt x="313905" y="550047"/>
                  <a:pt x="330994" y="538654"/>
                </a:cubicBezTo>
                <a:cubicBezTo>
                  <a:pt x="333083" y="537262"/>
                  <a:pt x="335831" y="537262"/>
                  <a:pt x="338138" y="536273"/>
                </a:cubicBezTo>
                <a:cubicBezTo>
                  <a:pt x="341401" y="534875"/>
                  <a:pt x="344581" y="533272"/>
                  <a:pt x="347663" y="531511"/>
                </a:cubicBezTo>
                <a:cubicBezTo>
                  <a:pt x="350148" y="530091"/>
                  <a:pt x="352176" y="527875"/>
                  <a:pt x="354807" y="526748"/>
                </a:cubicBezTo>
                <a:cubicBezTo>
                  <a:pt x="357815" y="525459"/>
                  <a:pt x="361197" y="525307"/>
                  <a:pt x="364332" y="524367"/>
                </a:cubicBezTo>
                <a:cubicBezTo>
                  <a:pt x="369140" y="522924"/>
                  <a:pt x="378619" y="519604"/>
                  <a:pt x="378619" y="519604"/>
                </a:cubicBezTo>
                <a:cubicBezTo>
                  <a:pt x="381000" y="516429"/>
                  <a:pt x="382553" y="512413"/>
                  <a:pt x="385763" y="510079"/>
                </a:cubicBezTo>
                <a:cubicBezTo>
                  <a:pt x="394133" y="503991"/>
                  <a:pt x="404198" y="500016"/>
                  <a:pt x="414338" y="498173"/>
                </a:cubicBezTo>
                <a:cubicBezTo>
                  <a:pt x="419860" y="497169"/>
                  <a:pt x="425396" y="495946"/>
                  <a:pt x="431007" y="495792"/>
                </a:cubicBezTo>
                <a:cubicBezTo>
                  <a:pt x="483381" y="494357"/>
                  <a:pt x="535782" y="494205"/>
                  <a:pt x="588169" y="493411"/>
                </a:cubicBezTo>
                <a:cubicBezTo>
                  <a:pt x="590550" y="492617"/>
                  <a:pt x="592867" y="491593"/>
                  <a:pt x="595313" y="491029"/>
                </a:cubicBezTo>
                <a:cubicBezTo>
                  <a:pt x="614362" y="486633"/>
                  <a:pt x="618230" y="486395"/>
                  <a:pt x="635794" y="483886"/>
                </a:cubicBezTo>
                <a:cubicBezTo>
                  <a:pt x="639500" y="480180"/>
                  <a:pt x="644778" y="473968"/>
                  <a:pt x="650082" y="471979"/>
                </a:cubicBezTo>
                <a:cubicBezTo>
                  <a:pt x="653872" y="470558"/>
                  <a:pt x="658019" y="470392"/>
                  <a:pt x="661988" y="469598"/>
                </a:cubicBezTo>
                <a:cubicBezTo>
                  <a:pt x="694119" y="448177"/>
                  <a:pt x="670555" y="460285"/>
                  <a:pt x="740569" y="457692"/>
                </a:cubicBezTo>
                <a:cubicBezTo>
                  <a:pt x="744862" y="453399"/>
                  <a:pt x="749988" y="449208"/>
                  <a:pt x="752475" y="443404"/>
                </a:cubicBezTo>
                <a:cubicBezTo>
                  <a:pt x="753764" y="440396"/>
                  <a:pt x="752543" y="436193"/>
                  <a:pt x="754857" y="433879"/>
                </a:cubicBezTo>
                <a:cubicBezTo>
                  <a:pt x="757171" y="431565"/>
                  <a:pt x="761235" y="432397"/>
                  <a:pt x="764382" y="431498"/>
                </a:cubicBezTo>
                <a:cubicBezTo>
                  <a:pt x="766795" y="430809"/>
                  <a:pt x="769112" y="429806"/>
                  <a:pt x="771525" y="429117"/>
                </a:cubicBezTo>
                <a:cubicBezTo>
                  <a:pt x="777577" y="427388"/>
                  <a:pt x="782477" y="426804"/>
                  <a:pt x="788194" y="424354"/>
                </a:cubicBezTo>
                <a:cubicBezTo>
                  <a:pt x="808779" y="415532"/>
                  <a:pt x="788118" y="422792"/>
                  <a:pt x="804863" y="417211"/>
                </a:cubicBezTo>
                <a:lnTo>
                  <a:pt x="819150" y="407686"/>
                </a:lnTo>
                <a:cubicBezTo>
                  <a:pt x="821873" y="405871"/>
                  <a:pt x="818671" y="399750"/>
                  <a:pt x="821532" y="398161"/>
                </a:cubicBezTo>
                <a:cubicBezTo>
                  <a:pt x="827126" y="395053"/>
                  <a:pt x="834232" y="396573"/>
                  <a:pt x="840582" y="395779"/>
                </a:cubicBezTo>
                <a:cubicBezTo>
                  <a:pt x="842963" y="394985"/>
                  <a:pt x="845480" y="394520"/>
                  <a:pt x="847725" y="393398"/>
                </a:cubicBezTo>
                <a:cubicBezTo>
                  <a:pt x="856147" y="389187"/>
                  <a:pt x="854639" y="387813"/>
                  <a:pt x="862013" y="381492"/>
                </a:cubicBezTo>
                <a:cubicBezTo>
                  <a:pt x="865026" y="378909"/>
                  <a:pt x="868287" y="376624"/>
                  <a:pt x="871538" y="374348"/>
                </a:cubicBezTo>
                <a:cubicBezTo>
                  <a:pt x="876227" y="371066"/>
                  <a:pt x="880395" y="366633"/>
                  <a:pt x="885825" y="364823"/>
                </a:cubicBezTo>
                <a:cubicBezTo>
                  <a:pt x="896454" y="361281"/>
                  <a:pt x="896081" y="361625"/>
                  <a:pt x="909638" y="355298"/>
                </a:cubicBezTo>
                <a:cubicBezTo>
                  <a:pt x="936254" y="342877"/>
                  <a:pt x="920071" y="348645"/>
                  <a:pt x="935832" y="343392"/>
                </a:cubicBezTo>
                <a:cubicBezTo>
                  <a:pt x="939801" y="340217"/>
                  <a:pt x="943939" y="337244"/>
                  <a:pt x="947738" y="333867"/>
                </a:cubicBezTo>
                <a:cubicBezTo>
                  <a:pt x="951094" y="330884"/>
                  <a:pt x="953527" y="326833"/>
                  <a:pt x="957263" y="324342"/>
                </a:cubicBezTo>
                <a:cubicBezTo>
                  <a:pt x="960820" y="321971"/>
                  <a:pt x="965458" y="321700"/>
                  <a:pt x="969169" y="319579"/>
                </a:cubicBezTo>
                <a:cubicBezTo>
                  <a:pt x="976623" y="315319"/>
                  <a:pt x="983200" y="309645"/>
                  <a:pt x="990600" y="305292"/>
                </a:cubicBezTo>
                <a:cubicBezTo>
                  <a:pt x="996719" y="301692"/>
                  <a:pt x="1003399" y="299133"/>
                  <a:pt x="1009650" y="295767"/>
                </a:cubicBezTo>
                <a:cubicBezTo>
                  <a:pt x="1027926" y="285926"/>
                  <a:pt x="1014879" y="290849"/>
                  <a:pt x="1028700" y="286242"/>
                </a:cubicBezTo>
                <a:cubicBezTo>
                  <a:pt x="1030288" y="283861"/>
                  <a:pt x="1031439" y="281122"/>
                  <a:pt x="1033463" y="279098"/>
                </a:cubicBezTo>
                <a:cubicBezTo>
                  <a:pt x="1036269" y="276292"/>
                  <a:pt x="1040681" y="275184"/>
                  <a:pt x="1042988" y="271954"/>
                </a:cubicBezTo>
                <a:cubicBezTo>
                  <a:pt x="1053266" y="257565"/>
                  <a:pt x="1036675" y="265327"/>
                  <a:pt x="1052513" y="260048"/>
                </a:cubicBezTo>
                <a:cubicBezTo>
                  <a:pt x="1054894" y="257667"/>
                  <a:pt x="1057100" y="255096"/>
                  <a:pt x="1059657" y="252904"/>
                </a:cubicBezTo>
                <a:cubicBezTo>
                  <a:pt x="1062670" y="250321"/>
                  <a:pt x="1066376" y="248567"/>
                  <a:pt x="1069182" y="245761"/>
                </a:cubicBezTo>
                <a:cubicBezTo>
                  <a:pt x="1071988" y="242955"/>
                  <a:pt x="1073519" y="239042"/>
                  <a:pt x="1076325" y="236236"/>
                </a:cubicBezTo>
                <a:cubicBezTo>
                  <a:pt x="1079919" y="232642"/>
                  <a:pt x="1084471" y="230130"/>
                  <a:pt x="1088232" y="226711"/>
                </a:cubicBezTo>
                <a:cubicBezTo>
                  <a:pt x="1093216" y="222180"/>
                  <a:pt x="1097757" y="217186"/>
                  <a:pt x="1102519" y="212423"/>
                </a:cubicBezTo>
                <a:cubicBezTo>
                  <a:pt x="1104900" y="210042"/>
                  <a:pt x="1107795" y="208081"/>
                  <a:pt x="1109663" y="205279"/>
                </a:cubicBezTo>
                <a:cubicBezTo>
                  <a:pt x="1116061" y="195682"/>
                  <a:pt x="1119878" y="188945"/>
                  <a:pt x="1131094" y="181467"/>
                </a:cubicBezTo>
                <a:cubicBezTo>
                  <a:pt x="1144145" y="172766"/>
                  <a:pt x="1135678" y="177984"/>
                  <a:pt x="1157288" y="167179"/>
                </a:cubicBezTo>
                <a:cubicBezTo>
                  <a:pt x="1160300" y="165673"/>
                  <a:pt x="1161692" y="161993"/>
                  <a:pt x="1164432" y="160036"/>
                </a:cubicBezTo>
                <a:cubicBezTo>
                  <a:pt x="1167321" y="157973"/>
                  <a:pt x="1171210" y="157521"/>
                  <a:pt x="1173957" y="155273"/>
                </a:cubicBezTo>
                <a:cubicBezTo>
                  <a:pt x="1187733" y="144001"/>
                  <a:pt x="1186037" y="138546"/>
                  <a:pt x="1200150" y="133842"/>
                </a:cubicBezTo>
                <a:cubicBezTo>
                  <a:pt x="1203990" y="132562"/>
                  <a:pt x="1208088" y="132255"/>
                  <a:pt x="1212057" y="131461"/>
                </a:cubicBezTo>
                <a:cubicBezTo>
                  <a:pt x="1216026" y="129080"/>
                  <a:pt x="1219823" y="126387"/>
                  <a:pt x="1223963" y="124317"/>
                </a:cubicBezTo>
                <a:cubicBezTo>
                  <a:pt x="1227786" y="122405"/>
                  <a:pt x="1232132" y="121630"/>
                  <a:pt x="1235869" y="119554"/>
                </a:cubicBezTo>
                <a:cubicBezTo>
                  <a:pt x="1239338" y="117627"/>
                  <a:pt x="1242029" y="114514"/>
                  <a:pt x="1245394" y="112411"/>
                </a:cubicBezTo>
                <a:cubicBezTo>
                  <a:pt x="1248404" y="110530"/>
                  <a:pt x="1251744" y="109236"/>
                  <a:pt x="1254919" y="107648"/>
                </a:cubicBezTo>
                <a:cubicBezTo>
                  <a:pt x="1264669" y="93024"/>
                  <a:pt x="1253989" y="108032"/>
                  <a:pt x="1266825" y="93361"/>
                </a:cubicBezTo>
                <a:cubicBezTo>
                  <a:pt x="1270172" y="89536"/>
                  <a:pt x="1272525" y="84801"/>
                  <a:pt x="1276350" y="81454"/>
                </a:cubicBezTo>
                <a:cubicBezTo>
                  <a:pt x="1279021" y="79116"/>
                  <a:pt x="1282831" y="78518"/>
                  <a:pt x="1285875" y="76692"/>
                </a:cubicBezTo>
                <a:cubicBezTo>
                  <a:pt x="1306346" y="64410"/>
                  <a:pt x="1292937" y="69575"/>
                  <a:pt x="1307307" y="64786"/>
                </a:cubicBezTo>
                <a:cubicBezTo>
                  <a:pt x="1331982" y="48332"/>
                  <a:pt x="1293807" y="73361"/>
                  <a:pt x="1323975" y="55261"/>
                </a:cubicBezTo>
                <a:cubicBezTo>
                  <a:pt x="1328883" y="52316"/>
                  <a:pt x="1338263" y="45736"/>
                  <a:pt x="1338263" y="45736"/>
                </a:cubicBezTo>
                <a:cubicBezTo>
                  <a:pt x="1340644" y="42561"/>
                  <a:pt x="1341923" y="38112"/>
                  <a:pt x="1345407" y="36211"/>
                </a:cubicBezTo>
                <a:cubicBezTo>
                  <a:pt x="1350630" y="33362"/>
                  <a:pt x="1371654" y="30249"/>
                  <a:pt x="1378744" y="29067"/>
                </a:cubicBezTo>
                <a:cubicBezTo>
                  <a:pt x="1381919" y="26686"/>
                  <a:pt x="1385039" y="24230"/>
                  <a:pt x="1388269" y="21923"/>
                </a:cubicBezTo>
                <a:cubicBezTo>
                  <a:pt x="1390598" y="20260"/>
                  <a:pt x="1393389" y="19185"/>
                  <a:pt x="1395413" y="17161"/>
                </a:cubicBezTo>
                <a:cubicBezTo>
                  <a:pt x="1406185" y="6389"/>
                  <a:pt x="1393410" y="12272"/>
                  <a:pt x="1407319" y="7636"/>
                </a:cubicBezTo>
                <a:cubicBezTo>
                  <a:pt x="1408113" y="5255"/>
                  <a:pt x="1407239" y="0"/>
                  <a:pt x="1409700" y="492"/>
                </a:cubicBezTo>
                <a:cubicBezTo>
                  <a:pt x="1414103" y="1373"/>
                  <a:pt x="1415776" y="7143"/>
                  <a:pt x="1419225" y="10017"/>
                </a:cubicBezTo>
                <a:cubicBezTo>
                  <a:pt x="1425323" y="15098"/>
                  <a:pt x="1431925" y="19542"/>
                  <a:pt x="1438275" y="24304"/>
                </a:cubicBezTo>
                <a:cubicBezTo>
                  <a:pt x="1442765" y="27672"/>
                  <a:pt x="1445512" y="33097"/>
                  <a:pt x="1450182" y="36211"/>
                </a:cubicBezTo>
                <a:cubicBezTo>
                  <a:pt x="1452905" y="38026"/>
                  <a:pt x="1456532" y="37798"/>
                  <a:pt x="1459707" y="38592"/>
                </a:cubicBezTo>
                <a:cubicBezTo>
                  <a:pt x="1462088" y="40973"/>
                  <a:pt x="1464156" y="43716"/>
                  <a:pt x="1466850" y="45736"/>
                </a:cubicBezTo>
                <a:cubicBezTo>
                  <a:pt x="1470553" y="48513"/>
                  <a:pt x="1475298" y="49804"/>
                  <a:pt x="1478757" y="52879"/>
                </a:cubicBezTo>
                <a:cubicBezTo>
                  <a:pt x="1482556" y="56256"/>
                  <a:pt x="1484270" y="61665"/>
                  <a:pt x="1488282" y="64786"/>
                </a:cubicBezTo>
                <a:cubicBezTo>
                  <a:pt x="1519116" y="88769"/>
                  <a:pt x="1483382" y="52768"/>
                  <a:pt x="1509713" y="74311"/>
                </a:cubicBezTo>
                <a:cubicBezTo>
                  <a:pt x="1515795" y="79287"/>
                  <a:pt x="1520096" y="86264"/>
                  <a:pt x="1526382" y="90979"/>
                </a:cubicBezTo>
                <a:cubicBezTo>
                  <a:pt x="1534357" y="96961"/>
                  <a:pt x="1538629" y="100675"/>
                  <a:pt x="1547813" y="105267"/>
                </a:cubicBezTo>
                <a:cubicBezTo>
                  <a:pt x="1550058" y="106390"/>
                  <a:pt x="1552576" y="106854"/>
                  <a:pt x="1554957" y="107648"/>
                </a:cubicBezTo>
                <a:cubicBezTo>
                  <a:pt x="1557115" y="109267"/>
                  <a:pt x="1568142" y="117812"/>
                  <a:pt x="1571625" y="119554"/>
                </a:cubicBezTo>
                <a:cubicBezTo>
                  <a:pt x="1587823" y="127653"/>
                  <a:pt x="1568483" y="114316"/>
                  <a:pt x="1588294" y="126698"/>
                </a:cubicBezTo>
                <a:cubicBezTo>
                  <a:pt x="1608431" y="139284"/>
                  <a:pt x="1586387" y="129270"/>
                  <a:pt x="1609725" y="138604"/>
                </a:cubicBezTo>
                <a:cubicBezTo>
                  <a:pt x="1612106" y="140985"/>
                  <a:pt x="1614067" y="143880"/>
                  <a:pt x="1616869" y="145748"/>
                </a:cubicBezTo>
                <a:cubicBezTo>
                  <a:pt x="1618958" y="147140"/>
                  <a:pt x="1621970" y="146670"/>
                  <a:pt x="1624013" y="148129"/>
                </a:cubicBezTo>
                <a:cubicBezTo>
                  <a:pt x="1627667" y="150739"/>
                  <a:pt x="1629730" y="155274"/>
                  <a:pt x="1633538" y="157654"/>
                </a:cubicBezTo>
                <a:cubicBezTo>
                  <a:pt x="1636313" y="159389"/>
                  <a:pt x="1639999" y="158887"/>
                  <a:pt x="1643063" y="160036"/>
                </a:cubicBezTo>
                <a:cubicBezTo>
                  <a:pt x="1646387" y="161282"/>
                  <a:pt x="1649325" y="163400"/>
                  <a:pt x="1652588" y="164798"/>
                </a:cubicBezTo>
                <a:cubicBezTo>
                  <a:pt x="1654895" y="165787"/>
                  <a:pt x="1657351" y="166385"/>
                  <a:pt x="1659732" y="167179"/>
                </a:cubicBezTo>
                <a:cubicBezTo>
                  <a:pt x="1664494" y="170354"/>
                  <a:pt x="1672209" y="171274"/>
                  <a:pt x="1674019" y="176704"/>
                </a:cubicBezTo>
                <a:cubicBezTo>
                  <a:pt x="1674813" y="179085"/>
                  <a:pt x="1675155" y="181669"/>
                  <a:pt x="1676400" y="183848"/>
                </a:cubicBezTo>
                <a:cubicBezTo>
                  <a:pt x="1680472" y="190975"/>
                  <a:pt x="1685059" y="194888"/>
                  <a:pt x="1690688" y="200517"/>
                </a:cubicBezTo>
                <a:cubicBezTo>
                  <a:pt x="1691482" y="202898"/>
                  <a:pt x="1691294" y="205886"/>
                  <a:pt x="1693069" y="207661"/>
                </a:cubicBezTo>
                <a:cubicBezTo>
                  <a:pt x="1702858" y="217450"/>
                  <a:pt x="1706859" y="215684"/>
                  <a:pt x="1716882" y="221948"/>
                </a:cubicBezTo>
                <a:cubicBezTo>
                  <a:pt x="1720248" y="224051"/>
                  <a:pt x="1722961" y="227123"/>
                  <a:pt x="1726407" y="229092"/>
                </a:cubicBezTo>
                <a:cubicBezTo>
                  <a:pt x="1728586" y="230337"/>
                  <a:pt x="1731104" y="230909"/>
                  <a:pt x="1733550" y="231473"/>
                </a:cubicBezTo>
                <a:cubicBezTo>
                  <a:pt x="1741438" y="233293"/>
                  <a:pt x="1749425" y="234648"/>
                  <a:pt x="1757363" y="236236"/>
                </a:cubicBezTo>
                <a:cubicBezTo>
                  <a:pt x="1761332" y="237030"/>
                  <a:pt x="1765429" y="237337"/>
                  <a:pt x="1769269" y="238617"/>
                </a:cubicBezTo>
                <a:lnTo>
                  <a:pt x="1783557" y="243379"/>
                </a:lnTo>
                <a:cubicBezTo>
                  <a:pt x="1930775" y="238706"/>
                  <a:pt x="1918570" y="236525"/>
                  <a:pt x="2055019" y="240998"/>
                </a:cubicBezTo>
                <a:cubicBezTo>
                  <a:pt x="2062992" y="241259"/>
                  <a:pt x="2070894" y="242585"/>
                  <a:pt x="2078832" y="243379"/>
                </a:cubicBezTo>
                <a:cubicBezTo>
                  <a:pt x="2082007" y="244173"/>
                  <a:pt x="2085430" y="244297"/>
                  <a:pt x="2088357" y="245761"/>
                </a:cubicBezTo>
                <a:cubicBezTo>
                  <a:pt x="2109095" y="256131"/>
                  <a:pt x="2095301" y="253716"/>
                  <a:pt x="2109788" y="257667"/>
                </a:cubicBezTo>
                <a:cubicBezTo>
                  <a:pt x="2116103" y="259389"/>
                  <a:pt x="2128838" y="262429"/>
                  <a:pt x="2128838" y="262429"/>
                </a:cubicBezTo>
                <a:cubicBezTo>
                  <a:pt x="2131219" y="264810"/>
                  <a:pt x="2133395" y="267417"/>
                  <a:pt x="2135982" y="269573"/>
                </a:cubicBezTo>
                <a:cubicBezTo>
                  <a:pt x="2145143" y="277208"/>
                  <a:pt x="2143189" y="271117"/>
                  <a:pt x="2150269" y="283861"/>
                </a:cubicBezTo>
                <a:cubicBezTo>
                  <a:pt x="2156923" y="295838"/>
                  <a:pt x="2152107" y="293942"/>
                  <a:pt x="2159794" y="302911"/>
                </a:cubicBezTo>
                <a:cubicBezTo>
                  <a:pt x="2162716" y="306320"/>
                  <a:pt x="2166362" y="309057"/>
                  <a:pt x="2169319" y="312436"/>
                </a:cubicBezTo>
                <a:cubicBezTo>
                  <a:pt x="2171932" y="315423"/>
                  <a:pt x="2173657" y="319155"/>
                  <a:pt x="2176463" y="321961"/>
                </a:cubicBezTo>
                <a:cubicBezTo>
                  <a:pt x="2178487" y="323985"/>
                  <a:pt x="2181480" y="324808"/>
                  <a:pt x="2183607" y="326723"/>
                </a:cubicBezTo>
                <a:cubicBezTo>
                  <a:pt x="2189447" y="331979"/>
                  <a:pt x="2195560" y="337106"/>
                  <a:pt x="2200275" y="343392"/>
                </a:cubicBezTo>
                <a:cubicBezTo>
                  <a:pt x="2205038" y="349742"/>
                  <a:pt x="2211013" y="355342"/>
                  <a:pt x="2214563" y="362442"/>
                </a:cubicBezTo>
                <a:cubicBezTo>
                  <a:pt x="2217475" y="368266"/>
                  <a:pt x="2219880" y="374061"/>
                  <a:pt x="2224088" y="379111"/>
                </a:cubicBezTo>
                <a:cubicBezTo>
                  <a:pt x="2226244" y="381698"/>
                  <a:pt x="2228851" y="383873"/>
                  <a:pt x="2231232" y="386254"/>
                </a:cubicBezTo>
                <a:cubicBezTo>
                  <a:pt x="2235885" y="395561"/>
                  <a:pt x="2235145" y="395066"/>
                  <a:pt x="2240757" y="402923"/>
                </a:cubicBezTo>
                <a:cubicBezTo>
                  <a:pt x="2243064" y="406152"/>
                  <a:pt x="2244913" y="409835"/>
                  <a:pt x="2247900" y="412448"/>
                </a:cubicBezTo>
                <a:cubicBezTo>
                  <a:pt x="2251383" y="415496"/>
                  <a:pt x="2255838" y="417211"/>
                  <a:pt x="2259807" y="419592"/>
                </a:cubicBezTo>
                <a:cubicBezTo>
                  <a:pt x="2271871" y="443723"/>
                  <a:pt x="2255549" y="414626"/>
                  <a:pt x="2274094" y="436261"/>
                </a:cubicBezTo>
                <a:cubicBezTo>
                  <a:pt x="2276404" y="438956"/>
                  <a:pt x="2276976" y="442776"/>
                  <a:pt x="2278857" y="445786"/>
                </a:cubicBezTo>
                <a:cubicBezTo>
                  <a:pt x="2280960" y="449151"/>
                  <a:pt x="2283693" y="452082"/>
                  <a:pt x="2286000" y="455311"/>
                </a:cubicBezTo>
                <a:cubicBezTo>
                  <a:pt x="2287663" y="457640"/>
                  <a:pt x="2288739" y="460430"/>
                  <a:pt x="2290763" y="462454"/>
                </a:cubicBezTo>
                <a:cubicBezTo>
                  <a:pt x="2300927" y="472617"/>
                  <a:pt x="2302223" y="471801"/>
                  <a:pt x="2314575" y="476742"/>
                </a:cubicBezTo>
                <a:cubicBezTo>
                  <a:pt x="2327044" y="493367"/>
                  <a:pt x="2318169" y="484492"/>
                  <a:pt x="2345532" y="498173"/>
                </a:cubicBezTo>
                <a:cubicBezTo>
                  <a:pt x="2378285" y="514549"/>
                  <a:pt x="2347207" y="503494"/>
                  <a:pt x="2366963" y="510079"/>
                </a:cubicBezTo>
                <a:cubicBezTo>
                  <a:pt x="2368550" y="513254"/>
                  <a:pt x="2370001" y="516501"/>
                  <a:pt x="2371725" y="519604"/>
                </a:cubicBezTo>
                <a:cubicBezTo>
                  <a:pt x="2374514" y="524625"/>
                  <a:pt x="2379904" y="533435"/>
                  <a:pt x="2383632" y="538654"/>
                </a:cubicBezTo>
                <a:cubicBezTo>
                  <a:pt x="2385939" y="541883"/>
                  <a:pt x="2388672" y="544814"/>
                  <a:pt x="2390775" y="548179"/>
                </a:cubicBezTo>
                <a:cubicBezTo>
                  <a:pt x="2392656" y="551189"/>
                  <a:pt x="2393265" y="554977"/>
                  <a:pt x="2395538" y="557704"/>
                </a:cubicBezTo>
                <a:cubicBezTo>
                  <a:pt x="2397370" y="559903"/>
                  <a:pt x="2400122" y="561187"/>
                  <a:pt x="2402682" y="562467"/>
                </a:cubicBezTo>
                <a:cubicBezTo>
                  <a:pt x="2406505" y="564379"/>
                  <a:pt x="2410586" y="565728"/>
                  <a:pt x="2414588" y="567229"/>
                </a:cubicBezTo>
                <a:cubicBezTo>
                  <a:pt x="2416938" y="568110"/>
                  <a:pt x="2419487" y="568488"/>
                  <a:pt x="2421732" y="569611"/>
                </a:cubicBezTo>
                <a:cubicBezTo>
                  <a:pt x="2424291" y="570891"/>
                  <a:pt x="2426390" y="572953"/>
                  <a:pt x="2428875" y="574373"/>
                </a:cubicBezTo>
                <a:cubicBezTo>
                  <a:pt x="2435626" y="578231"/>
                  <a:pt x="2439746" y="578929"/>
                  <a:pt x="2445544" y="583898"/>
                </a:cubicBezTo>
                <a:cubicBezTo>
                  <a:pt x="2448953" y="586820"/>
                  <a:pt x="2451525" y="590666"/>
                  <a:pt x="2455069" y="593423"/>
                </a:cubicBezTo>
                <a:cubicBezTo>
                  <a:pt x="2458768" y="596300"/>
                  <a:pt x="2471464" y="603171"/>
                  <a:pt x="2476500" y="605329"/>
                </a:cubicBezTo>
                <a:cubicBezTo>
                  <a:pt x="2478807" y="606318"/>
                  <a:pt x="2481337" y="606722"/>
                  <a:pt x="2483644" y="607711"/>
                </a:cubicBezTo>
                <a:cubicBezTo>
                  <a:pt x="2486907" y="609109"/>
                  <a:pt x="2490087" y="610712"/>
                  <a:pt x="2493169" y="612473"/>
                </a:cubicBezTo>
                <a:cubicBezTo>
                  <a:pt x="2495654" y="613893"/>
                  <a:pt x="2497633" y="616231"/>
                  <a:pt x="2500313" y="617236"/>
                </a:cubicBezTo>
                <a:cubicBezTo>
                  <a:pt x="2504103" y="618657"/>
                  <a:pt x="2508250" y="618823"/>
                  <a:pt x="2512219" y="619617"/>
                </a:cubicBezTo>
                <a:cubicBezTo>
                  <a:pt x="2514600" y="621204"/>
                  <a:pt x="2516748" y="623217"/>
                  <a:pt x="2519363" y="624379"/>
                </a:cubicBezTo>
                <a:cubicBezTo>
                  <a:pt x="2523950" y="626418"/>
                  <a:pt x="2528888" y="627554"/>
                  <a:pt x="2533650" y="629142"/>
                </a:cubicBezTo>
                <a:cubicBezTo>
                  <a:pt x="2541329" y="631702"/>
                  <a:pt x="2549784" y="631344"/>
                  <a:pt x="2557463" y="633904"/>
                </a:cubicBezTo>
                <a:cubicBezTo>
                  <a:pt x="2559844" y="634698"/>
                  <a:pt x="2562257" y="635405"/>
                  <a:pt x="2564607" y="636286"/>
                </a:cubicBezTo>
                <a:cubicBezTo>
                  <a:pt x="2568609" y="637787"/>
                  <a:pt x="2572777" y="638972"/>
                  <a:pt x="2576513" y="641048"/>
                </a:cubicBezTo>
                <a:cubicBezTo>
                  <a:pt x="2579982" y="642975"/>
                  <a:pt x="2582808" y="645885"/>
                  <a:pt x="2586038" y="648192"/>
                </a:cubicBezTo>
                <a:cubicBezTo>
                  <a:pt x="2588367" y="649855"/>
                  <a:pt x="2590697" y="651534"/>
                  <a:pt x="2593182" y="652954"/>
                </a:cubicBezTo>
                <a:cubicBezTo>
                  <a:pt x="2596264" y="654715"/>
                  <a:pt x="2599753" y="655748"/>
                  <a:pt x="2602707" y="657717"/>
                </a:cubicBezTo>
                <a:cubicBezTo>
                  <a:pt x="2607977" y="661231"/>
                  <a:pt x="2615379" y="668815"/>
                  <a:pt x="2621757" y="672004"/>
                </a:cubicBezTo>
                <a:cubicBezTo>
                  <a:pt x="2631488" y="676870"/>
                  <a:pt x="2651073" y="676234"/>
                  <a:pt x="2657475" y="676767"/>
                </a:cubicBezTo>
                <a:lnTo>
                  <a:pt x="2678907" y="683911"/>
                </a:lnTo>
                <a:lnTo>
                  <a:pt x="2686050" y="686292"/>
                </a:lnTo>
                <a:cubicBezTo>
                  <a:pt x="2688431" y="688673"/>
                  <a:pt x="2690536" y="691368"/>
                  <a:pt x="2693194" y="693436"/>
                </a:cubicBezTo>
                <a:cubicBezTo>
                  <a:pt x="2697712" y="696950"/>
                  <a:pt x="2707482" y="702961"/>
                  <a:pt x="2707482" y="702961"/>
                </a:cubicBezTo>
                <a:cubicBezTo>
                  <a:pt x="2708276" y="705342"/>
                  <a:pt x="2712371" y="710019"/>
                  <a:pt x="2709863" y="710104"/>
                </a:cubicBezTo>
                <a:cubicBezTo>
                  <a:pt x="2594703" y="714007"/>
                  <a:pt x="2610996" y="716524"/>
                  <a:pt x="2555082" y="705342"/>
                </a:cubicBezTo>
                <a:cubicBezTo>
                  <a:pt x="2551907" y="703754"/>
                  <a:pt x="2548801" y="702021"/>
                  <a:pt x="2545557" y="700579"/>
                </a:cubicBezTo>
                <a:cubicBezTo>
                  <a:pt x="2516177" y="687521"/>
                  <a:pt x="2516593" y="694641"/>
                  <a:pt x="2464594" y="691054"/>
                </a:cubicBezTo>
                <a:cubicBezTo>
                  <a:pt x="2446414" y="688457"/>
                  <a:pt x="2437416" y="685942"/>
                  <a:pt x="2416969" y="691054"/>
                </a:cubicBezTo>
                <a:cubicBezTo>
                  <a:pt x="2407664" y="693380"/>
                  <a:pt x="2399591" y="699183"/>
                  <a:pt x="2390775" y="702961"/>
                </a:cubicBezTo>
                <a:cubicBezTo>
                  <a:pt x="2382917" y="706329"/>
                  <a:pt x="2374795" y="709060"/>
                  <a:pt x="2366963" y="712486"/>
                </a:cubicBezTo>
                <a:cubicBezTo>
                  <a:pt x="2342643" y="723126"/>
                  <a:pt x="2361121" y="715484"/>
                  <a:pt x="2345532" y="724392"/>
                </a:cubicBezTo>
                <a:cubicBezTo>
                  <a:pt x="2342450" y="726153"/>
                  <a:pt x="2339110" y="727430"/>
                  <a:pt x="2336007" y="729154"/>
                </a:cubicBezTo>
                <a:cubicBezTo>
                  <a:pt x="2331961" y="731402"/>
                  <a:pt x="2328069" y="733917"/>
                  <a:pt x="2324100" y="736298"/>
                </a:cubicBezTo>
                <a:cubicBezTo>
                  <a:pt x="2306638" y="735504"/>
                  <a:pt x="2288974" y="736679"/>
                  <a:pt x="2271713" y="733917"/>
                </a:cubicBezTo>
                <a:cubicBezTo>
                  <a:pt x="2264422" y="732750"/>
                  <a:pt x="2264842" y="722776"/>
                  <a:pt x="2259807" y="719629"/>
                </a:cubicBezTo>
                <a:cubicBezTo>
                  <a:pt x="2255550" y="716968"/>
                  <a:pt x="2245519" y="714867"/>
                  <a:pt x="2245519" y="714867"/>
                </a:cubicBezTo>
                <a:cubicBezTo>
                  <a:pt x="2223294" y="715661"/>
                  <a:pt x="2200980" y="715106"/>
                  <a:pt x="2178844" y="717248"/>
                </a:cubicBezTo>
                <a:cubicBezTo>
                  <a:pt x="2175995" y="717524"/>
                  <a:pt x="2174441" y="721189"/>
                  <a:pt x="2171700" y="722011"/>
                </a:cubicBezTo>
                <a:cubicBezTo>
                  <a:pt x="2166324" y="723624"/>
                  <a:pt x="2160568" y="723469"/>
                  <a:pt x="2155032" y="724392"/>
                </a:cubicBezTo>
                <a:cubicBezTo>
                  <a:pt x="2151039" y="725057"/>
                  <a:pt x="2147094" y="725979"/>
                  <a:pt x="2143125" y="726773"/>
                </a:cubicBezTo>
                <a:lnTo>
                  <a:pt x="1857375" y="724392"/>
                </a:lnTo>
                <a:cubicBezTo>
                  <a:pt x="1854866" y="724351"/>
                  <a:pt x="1852708" y="722424"/>
                  <a:pt x="1850232" y="722011"/>
                </a:cubicBezTo>
                <a:cubicBezTo>
                  <a:pt x="1843142" y="720829"/>
                  <a:pt x="1835944" y="720423"/>
                  <a:pt x="1828800" y="719629"/>
                </a:cubicBezTo>
                <a:cubicBezTo>
                  <a:pt x="1822450" y="718042"/>
                  <a:pt x="1815959" y="716937"/>
                  <a:pt x="1809750" y="714867"/>
                </a:cubicBezTo>
                <a:cubicBezTo>
                  <a:pt x="1800805" y="711885"/>
                  <a:pt x="1792983" y="708621"/>
                  <a:pt x="1783557" y="707723"/>
                </a:cubicBezTo>
                <a:cubicBezTo>
                  <a:pt x="1770890" y="706517"/>
                  <a:pt x="1758152" y="706217"/>
                  <a:pt x="1745457" y="705342"/>
                </a:cubicBezTo>
                <a:lnTo>
                  <a:pt x="1714500" y="702961"/>
                </a:lnTo>
                <a:cubicBezTo>
                  <a:pt x="1684761" y="693044"/>
                  <a:pt x="1716716" y="702950"/>
                  <a:pt x="1638300" y="698198"/>
                </a:cubicBezTo>
                <a:cubicBezTo>
                  <a:pt x="1635033" y="698000"/>
                  <a:pt x="1632018" y="696259"/>
                  <a:pt x="1628775" y="695817"/>
                </a:cubicBezTo>
                <a:cubicBezTo>
                  <a:pt x="1614532" y="693875"/>
                  <a:pt x="1600200" y="692642"/>
                  <a:pt x="1585913" y="691054"/>
                </a:cubicBezTo>
                <a:lnTo>
                  <a:pt x="1490663" y="693436"/>
                </a:lnTo>
                <a:cubicBezTo>
                  <a:pt x="1478738" y="693870"/>
                  <a:pt x="1466871" y="695450"/>
                  <a:pt x="1454944" y="695817"/>
                </a:cubicBezTo>
                <a:cubicBezTo>
                  <a:pt x="1153946" y="705078"/>
                  <a:pt x="1456636" y="693368"/>
                  <a:pt x="1276350" y="700579"/>
                </a:cubicBezTo>
                <a:cubicBezTo>
                  <a:pt x="1270000" y="701373"/>
                  <a:pt x="1263596" y="701816"/>
                  <a:pt x="1257300" y="702961"/>
                </a:cubicBezTo>
                <a:cubicBezTo>
                  <a:pt x="1235114" y="706995"/>
                  <a:pt x="1270686" y="704248"/>
                  <a:pt x="1238250" y="707723"/>
                </a:cubicBezTo>
                <a:cubicBezTo>
                  <a:pt x="1220029" y="709675"/>
                  <a:pt x="1183482" y="712486"/>
                  <a:pt x="1183482" y="712486"/>
                </a:cubicBezTo>
                <a:lnTo>
                  <a:pt x="1095375" y="710104"/>
                </a:lnTo>
                <a:cubicBezTo>
                  <a:pt x="1090552" y="709880"/>
                  <a:pt x="1085801" y="708770"/>
                  <a:pt x="1081088" y="707723"/>
                </a:cubicBezTo>
                <a:cubicBezTo>
                  <a:pt x="1072455" y="705805"/>
                  <a:pt x="1074273" y="703998"/>
                  <a:pt x="1064419" y="702961"/>
                </a:cubicBezTo>
                <a:cubicBezTo>
                  <a:pt x="1052552" y="701712"/>
                  <a:pt x="1040592" y="701570"/>
                  <a:pt x="1028700" y="700579"/>
                </a:cubicBezTo>
                <a:cubicBezTo>
                  <a:pt x="1021537" y="699982"/>
                  <a:pt x="1014413" y="698992"/>
                  <a:pt x="1007269" y="698198"/>
                </a:cubicBezTo>
                <a:cubicBezTo>
                  <a:pt x="1004094" y="696611"/>
                  <a:pt x="1001169" y="694370"/>
                  <a:pt x="997744" y="693436"/>
                </a:cubicBezTo>
                <a:cubicBezTo>
                  <a:pt x="992329" y="691959"/>
                  <a:pt x="986611" y="691977"/>
                  <a:pt x="981075" y="691054"/>
                </a:cubicBezTo>
                <a:cubicBezTo>
                  <a:pt x="977083" y="690389"/>
                  <a:pt x="973138" y="689467"/>
                  <a:pt x="969169" y="688673"/>
                </a:cubicBezTo>
                <a:cubicBezTo>
                  <a:pt x="948307" y="678243"/>
                  <a:pt x="957295" y="680768"/>
                  <a:pt x="916782" y="686292"/>
                </a:cubicBezTo>
                <a:cubicBezTo>
                  <a:pt x="913265" y="686772"/>
                  <a:pt x="910501" y="689612"/>
                  <a:pt x="907257" y="691054"/>
                </a:cubicBezTo>
                <a:cubicBezTo>
                  <a:pt x="903351" y="692790"/>
                  <a:pt x="899556" y="695052"/>
                  <a:pt x="895350" y="695817"/>
                </a:cubicBezTo>
                <a:cubicBezTo>
                  <a:pt x="880899" y="698444"/>
                  <a:pt x="845984" y="701387"/>
                  <a:pt x="828675" y="702961"/>
                </a:cubicBezTo>
                <a:cubicBezTo>
                  <a:pt x="808632" y="707415"/>
                  <a:pt x="810437" y="707414"/>
                  <a:pt x="792957" y="710104"/>
                </a:cubicBezTo>
                <a:cubicBezTo>
                  <a:pt x="787410" y="710958"/>
                  <a:pt x="781880" y="712000"/>
                  <a:pt x="776288" y="712486"/>
                </a:cubicBezTo>
                <a:cubicBezTo>
                  <a:pt x="763611" y="713588"/>
                  <a:pt x="750875" y="713891"/>
                  <a:pt x="738188" y="714867"/>
                </a:cubicBezTo>
                <a:cubicBezTo>
                  <a:pt x="715473" y="716614"/>
                  <a:pt x="709283" y="717867"/>
                  <a:pt x="685800" y="722011"/>
                </a:cubicBezTo>
                <a:cubicBezTo>
                  <a:pt x="673586" y="724166"/>
                  <a:pt x="676398" y="723557"/>
                  <a:pt x="666750" y="726773"/>
                </a:cubicBezTo>
                <a:lnTo>
                  <a:pt x="509588" y="724392"/>
                </a:lnTo>
                <a:cubicBezTo>
                  <a:pt x="507079" y="724319"/>
                  <a:pt x="504937" y="722304"/>
                  <a:pt x="502444" y="722011"/>
                </a:cubicBezTo>
                <a:cubicBezTo>
                  <a:pt x="491380" y="720709"/>
                  <a:pt x="480212" y="720518"/>
                  <a:pt x="469107" y="719629"/>
                </a:cubicBezTo>
                <a:cubicBezTo>
                  <a:pt x="460368" y="718930"/>
                  <a:pt x="451644" y="718042"/>
                  <a:pt x="442913" y="717248"/>
                </a:cubicBezTo>
                <a:cubicBezTo>
                  <a:pt x="360532" y="700773"/>
                  <a:pt x="263120" y="710902"/>
                  <a:pt x="188119" y="710104"/>
                </a:cubicBezTo>
                <a:cubicBezTo>
                  <a:pt x="182563" y="709310"/>
                  <a:pt x="176986" y="708646"/>
                  <a:pt x="171450" y="707723"/>
                </a:cubicBezTo>
                <a:cubicBezTo>
                  <a:pt x="167458" y="707058"/>
                  <a:pt x="163586" y="705549"/>
                  <a:pt x="159544" y="705342"/>
                </a:cubicBezTo>
                <a:cubicBezTo>
                  <a:pt x="132580" y="703959"/>
                  <a:pt x="105569" y="703755"/>
                  <a:pt x="78582" y="702961"/>
                </a:cubicBezTo>
                <a:cubicBezTo>
                  <a:pt x="76201" y="702167"/>
                  <a:pt x="73938" y="700806"/>
                  <a:pt x="71438" y="700579"/>
                </a:cubicBezTo>
                <a:cubicBezTo>
                  <a:pt x="42955" y="697989"/>
                  <a:pt x="35850" y="698198"/>
                  <a:pt x="0" y="698198"/>
                </a:cubicBez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2225615" y="2679940"/>
            <a:ext cx="1305464" cy="678611"/>
          </a:xfrm>
          <a:custGeom>
            <a:avLst/>
            <a:gdLst>
              <a:gd name="connsiteX0" fmla="*/ 1305464 w 1305464"/>
              <a:gd name="connsiteY0" fmla="*/ 0 h 678611"/>
              <a:gd name="connsiteX1" fmla="*/ 28755 w 1305464"/>
              <a:gd name="connsiteY1" fmla="*/ 17252 h 678611"/>
              <a:gd name="connsiteX2" fmla="*/ 0 w 1305464"/>
              <a:gd name="connsiteY2" fmla="*/ 678611 h 678611"/>
              <a:gd name="connsiteX3" fmla="*/ 138023 w 1305464"/>
              <a:gd name="connsiteY3" fmla="*/ 575094 h 678611"/>
              <a:gd name="connsiteX4" fmla="*/ 488830 w 1305464"/>
              <a:gd name="connsiteY4" fmla="*/ 465826 h 678611"/>
              <a:gd name="connsiteX5" fmla="*/ 1305464 w 1305464"/>
              <a:gd name="connsiteY5" fmla="*/ 0 h 678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05464" h="678611">
                <a:moveTo>
                  <a:pt x="1305464" y="0"/>
                </a:moveTo>
                <a:lnTo>
                  <a:pt x="28755" y="17252"/>
                </a:lnTo>
                <a:lnTo>
                  <a:pt x="0" y="678611"/>
                </a:lnTo>
                <a:lnTo>
                  <a:pt x="138023" y="575094"/>
                </a:lnTo>
                <a:lnTo>
                  <a:pt x="488830" y="465826"/>
                </a:lnTo>
                <a:lnTo>
                  <a:pt x="1305464" y="0"/>
                </a:ln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6648091" y="2691442"/>
            <a:ext cx="626852" cy="736120"/>
          </a:xfrm>
          <a:custGeom>
            <a:avLst/>
            <a:gdLst>
              <a:gd name="connsiteX0" fmla="*/ 0 w 626852"/>
              <a:gd name="connsiteY0" fmla="*/ 0 h 736120"/>
              <a:gd name="connsiteX1" fmla="*/ 626852 w 626852"/>
              <a:gd name="connsiteY1" fmla="*/ 11501 h 736120"/>
              <a:gd name="connsiteX2" fmla="*/ 586596 w 626852"/>
              <a:gd name="connsiteY2" fmla="*/ 736120 h 736120"/>
              <a:gd name="connsiteX3" fmla="*/ 339305 w 626852"/>
              <a:gd name="connsiteY3" fmla="*/ 477328 h 736120"/>
              <a:gd name="connsiteX4" fmla="*/ 126520 w 626852"/>
              <a:gd name="connsiteY4" fmla="*/ 166777 h 736120"/>
              <a:gd name="connsiteX5" fmla="*/ 0 w 626852"/>
              <a:gd name="connsiteY5" fmla="*/ 0 h 736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6852" h="736120">
                <a:moveTo>
                  <a:pt x="0" y="0"/>
                </a:moveTo>
                <a:lnTo>
                  <a:pt x="626852" y="11501"/>
                </a:lnTo>
                <a:lnTo>
                  <a:pt x="586596" y="736120"/>
                </a:lnTo>
                <a:lnTo>
                  <a:pt x="339305" y="477328"/>
                </a:lnTo>
                <a:lnTo>
                  <a:pt x="126520" y="166777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4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74638"/>
            <a:ext cx="8915400" cy="715962"/>
          </a:xfrm>
        </p:spPr>
        <p:txBody>
          <a:bodyPr/>
          <a:lstStyle/>
          <a:p>
            <a:pPr eaLnBrk="1" hangingPunct="1"/>
            <a:r>
              <a:rPr lang="en-US" dirty="0" smtClean="0"/>
              <a:t>Cost of New Generation?</a:t>
            </a:r>
          </a:p>
        </p:txBody>
      </p:sp>
      <p:graphicFrame>
        <p:nvGraphicFramePr>
          <p:cNvPr id="4" name="Chart 3"/>
          <p:cNvGraphicFramePr/>
          <p:nvPr/>
        </p:nvGraphicFramePr>
        <p:xfrm>
          <a:off x="838200" y="1219200"/>
          <a:ext cx="7467600" cy="464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Why aren’t Electric Utilities with me on this?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1295400"/>
            <a:ext cx="8153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 dirty="0" smtClean="0">
                <a:solidFill>
                  <a:schemeClr val="bg1"/>
                </a:solidFill>
              </a:rPr>
              <a:t>They don’t have any regulatory incentive to do real </a:t>
            </a:r>
            <a:r>
              <a:rPr lang="en-US" sz="2400" dirty="0" err="1" smtClean="0">
                <a:solidFill>
                  <a:schemeClr val="bg1"/>
                </a:solidFill>
              </a:rPr>
              <a:t>SmartGrid</a:t>
            </a:r>
            <a:r>
              <a:rPr lang="en-US" sz="2400" dirty="0" smtClean="0">
                <a:solidFill>
                  <a:schemeClr val="bg1"/>
                </a:solidFill>
              </a:rPr>
              <a:t> – they get a return for a new coal plant, they don’t get a return for technologies that avoid a new coal plant - We must change politics of regulation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>
                <a:solidFill>
                  <a:schemeClr val="bg1"/>
                </a:solidFill>
              </a:rPr>
              <a:t>They don’t believe you need big data requirements to do </a:t>
            </a:r>
            <a:r>
              <a:rPr lang="en-US" sz="2400" dirty="0" err="1" smtClean="0">
                <a:solidFill>
                  <a:schemeClr val="bg1"/>
                </a:solidFill>
              </a:rPr>
              <a:t>SmartGrid</a:t>
            </a:r>
            <a:r>
              <a:rPr lang="en-US" sz="2400" dirty="0" smtClean="0">
                <a:solidFill>
                  <a:schemeClr val="bg1"/>
                </a:solidFill>
              </a:rPr>
              <a:t> – We must show them they are shortsighted – Ask Chattanooga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>
                <a:solidFill>
                  <a:schemeClr val="bg1"/>
                </a:solidFill>
              </a:rPr>
              <a:t>They don’t want to be in the retail telecom business and they don’t want to partner with anybody – We must convince them that cyber security and common infrastructure aren’t mutually exclusive</a:t>
            </a:r>
          </a:p>
          <a:p>
            <a:pPr marL="342900" indent="-342900">
              <a:buFont typeface="+mj-lt"/>
              <a:buAutoNum type="arabicPeriod"/>
            </a:pP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951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522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7895"/>
            <a:ext cx="868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1</a:t>
            </a:r>
            <a:r>
              <a:rPr lang="en-US" sz="3600" baseline="30000" dirty="0" smtClean="0"/>
              <a:t>st</a:t>
            </a:r>
            <a:r>
              <a:rPr lang="en-US" sz="3600" dirty="0" smtClean="0"/>
              <a:t> FTTH Build – Began in 2001</a:t>
            </a:r>
          </a:p>
          <a:p>
            <a:pPr algn="ctr"/>
            <a:r>
              <a:rPr lang="en-US" sz="3600" dirty="0" smtClean="0"/>
              <a:t>Borough of Kutztown, PA (3,000 </a:t>
            </a:r>
            <a:r>
              <a:rPr lang="en-US" sz="3600" i="1" dirty="0" smtClean="0"/>
              <a:t>Homes)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309" y="1428224"/>
            <a:ext cx="2738082" cy="1631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0950" y="3276600"/>
            <a:ext cx="8686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32</a:t>
            </a:r>
            <a:r>
              <a:rPr lang="en-US" sz="3600" baseline="30000" dirty="0" smtClean="0"/>
              <a:t>nd</a:t>
            </a:r>
            <a:r>
              <a:rPr lang="en-US" sz="3600" dirty="0" smtClean="0"/>
              <a:t> FTTH Build – 2012</a:t>
            </a:r>
          </a:p>
          <a:p>
            <a:pPr algn="ctr"/>
            <a:r>
              <a:rPr lang="en-US" sz="3600" dirty="0" smtClean="0"/>
              <a:t>Google Fiber, Kansas City (</a:t>
            </a:r>
            <a:r>
              <a:rPr lang="en-US" sz="3600" i="1" dirty="0" smtClean="0"/>
              <a:t>More than 3,000 Homes)</a:t>
            </a:r>
          </a:p>
        </p:txBody>
      </p:sp>
      <p:pic>
        <p:nvPicPr>
          <p:cNvPr id="4" name="Picture 2" descr="http://t1.gstatic.com/images?q=tbn:ANd9GcQU4b6bwkOlflX0_qUqDxXANHcyaatpUiaoUZqmKLJrMevREuL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5017071"/>
            <a:ext cx="3352800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350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99155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84" y="1295400"/>
            <a:ext cx="1200150" cy="500063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1371600" y="1795463"/>
            <a:ext cx="3429000" cy="914400"/>
          </a:xfrm>
          <a:prstGeom prst="straightConnector1">
            <a:avLst/>
          </a:prstGeom>
          <a:ln w="25400" cmpd="sng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4191000" y="2286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Our FTTH Footprint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763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Up to now, </a:t>
            </a:r>
            <a:r>
              <a:rPr lang="en-US" dirty="0">
                <a:solidFill>
                  <a:srgbClr val="FFC000"/>
                </a:solidFill>
              </a:rPr>
              <a:t>I</a:t>
            </a:r>
            <a:r>
              <a:rPr lang="en-US" dirty="0" smtClean="0">
                <a:solidFill>
                  <a:srgbClr val="FFC000"/>
                </a:solidFill>
              </a:rPr>
              <a:t>’ve only had 4 Ideas, and I’m not sure any were original?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230405" name="Text Box 5"/>
          <p:cNvSpPr txBox="1">
            <a:spLocks noChangeArrowheads="1"/>
          </p:cNvSpPr>
          <p:nvPr/>
        </p:nvSpPr>
        <p:spPr bwMode="auto">
          <a:xfrm>
            <a:off x="533400" y="1676400"/>
            <a:ext cx="8153400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3600" b="1" dirty="0" smtClean="0"/>
              <a:t>The Demand for Bandwidth Will Not End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b="1" dirty="0" smtClean="0"/>
              <a:t>Fiber is the only answer to bandwidth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b="1" dirty="0" smtClean="0"/>
              <a:t>If a Community believes they need bandwidth, they should build it themselves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b="1" dirty="0" smtClean="0"/>
              <a:t>Open Access won’t work in US model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04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04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04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04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04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04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04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04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04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04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40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My 5</a:t>
            </a:r>
            <a:r>
              <a:rPr lang="en-US" baseline="30000" dirty="0" smtClean="0">
                <a:solidFill>
                  <a:srgbClr val="FFC000"/>
                </a:solidFill>
              </a:rPr>
              <a:t>th</a:t>
            </a:r>
            <a:r>
              <a:rPr lang="en-US" dirty="0" smtClean="0">
                <a:solidFill>
                  <a:srgbClr val="FFC000"/>
                </a:solidFill>
              </a:rPr>
              <a:t> Idea….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230405" name="Text Box 5"/>
          <p:cNvSpPr txBox="1">
            <a:spLocks noChangeArrowheads="1"/>
          </p:cNvSpPr>
          <p:nvPr/>
        </p:nvSpPr>
        <p:spPr bwMode="auto">
          <a:xfrm>
            <a:off x="533400" y="1676400"/>
            <a:ext cx="81534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3600" b="1" dirty="0" smtClean="0"/>
              <a:t>US is 15% built with FTTH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b="1" dirty="0" smtClean="0"/>
              <a:t>US should be 100% built with FTTH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b="1" dirty="0" smtClean="0"/>
              <a:t>Electric Utilities should build, or at worst partner, on the remaining 85%</a:t>
            </a:r>
          </a:p>
        </p:txBody>
      </p:sp>
    </p:spTree>
    <p:extLst>
      <p:ext uri="{BB962C8B-B14F-4D97-AF65-F5344CB8AC3E}">
        <p14:creationId xmlns:p14="http://schemas.microsoft.com/office/powerpoint/2010/main" val="163489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04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04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04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04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04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04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04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04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40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James rural House- 3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" y="80010"/>
            <a:ext cx="9067800" cy="668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483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peed Test- 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152400"/>
            <a:ext cx="87376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728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2" t="8359" r="9808" b="4305"/>
          <a:stretch/>
        </p:blipFill>
        <p:spPr>
          <a:xfrm>
            <a:off x="457200" y="243839"/>
            <a:ext cx="8229600" cy="632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891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>
          <a:xfrm>
            <a:off x="471055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Why Electric Utilities?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230405" name="Text Box 5"/>
          <p:cNvSpPr txBox="1">
            <a:spLocks noChangeArrowheads="1"/>
          </p:cNvSpPr>
          <p:nvPr/>
        </p:nvSpPr>
        <p:spPr bwMode="auto">
          <a:xfrm>
            <a:off x="547255" y="762000"/>
            <a:ext cx="8153400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3600" b="1" dirty="0" smtClean="0"/>
              <a:t>Don’t believe Major ILEC’s nor MSO’s will significantly ramp FTTH builds – wireless is king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b="1" dirty="0" smtClean="0"/>
              <a:t>Biggest hurdle to FTTH build is access to ROW – electric utilities own 80% of easements in US</a:t>
            </a:r>
          </a:p>
        </p:txBody>
      </p:sp>
    </p:spTree>
    <p:extLst>
      <p:ext uri="{BB962C8B-B14F-4D97-AF65-F5344CB8AC3E}">
        <p14:creationId xmlns:p14="http://schemas.microsoft.com/office/powerpoint/2010/main" val="1378198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04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04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04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04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04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04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405" grpId="0"/>
    </p:bldLst>
  </p:timing>
</p:sld>
</file>

<file path=ppt/theme/theme1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efault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290</TotalTime>
  <Words>456</Words>
  <Application>Microsoft Office PowerPoint</Application>
  <PresentationFormat>On-screen Show (4:3)</PresentationFormat>
  <Paragraphs>61</Paragraphs>
  <Slides>18</Slides>
  <Notes>4</Notes>
  <HiddenSlides>0</HiddenSlides>
  <MMClips>5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Office Theme</vt:lpstr>
      <vt:lpstr>Default Design</vt:lpstr>
      <vt:lpstr>11_Default Design</vt:lpstr>
      <vt:lpstr> Lessons for Communities Isen – “Salter, you got anything for us?” Salter – “No” Isen – “Good, Come share that with us” </vt:lpstr>
      <vt:lpstr>PowerPoint Presentation</vt:lpstr>
      <vt:lpstr>PowerPoint Presentation</vt:lpstr>
      <vt:lpstr>Up to now, I’ve only had 4 Ideas, and I’m not sure any were original?</vt:lpstr>
      <vt:lpstr>My 5th Idea….</vt:lpstr>
      <vt:lpstr>PowerPoint Presentation</vt:lpstr>
      <vt:lpstr>PowerPoint Presentation</vt:lpstr>
      <vt:lpstr>PowerPoint Presentation</vt:lpstr>
      <vt:lpstr>Why Electric Utilities?</vt:lpstr>
      <vt:lpstr>PowerPoint Presentation</vt:lpstr>
      <vt:lpstr>Why Electric Utilities?</vt:lpstr>
      <vt:lpstr>Utility Capital Investment Per Customer…...</vt:lpstr>
      <vt:lpstr>What is total investment in Electric system?</vt:lpstr>
      <vt:lpstr>PowerPoint Presentation</vt:lpstr>
      <vt:lpstr>  Typical Daily Residential Usage - Summer</vt:lpstr>
      <vt:lpstr>Cost of New Generation?</vt:lpstr>
      <vt:lpstr>Why aren’t Electric Utilities with me on this?</vt:lpstr>
      <vt:lpstr>PowerPoint Presentation</vt:lpstr>
    </vt:vector>
  </TitlesOfParts>
  <Company>Atlantic Engineering Group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H. Salter</dc:creator>
  <cp:lastModifiedBy>James H. Salter</cp:lastModifiedBy>
  <cp:revision>23</cp:revision>
  <dcterms:created xsi:type="dcterms:W3CDTF">2013-03-04T03:01:26Z</dcterms:created>
  <dcterms:modified xsi:type="dcterms:W3CDTF">2013-03-04T17:34:23Z</dcterms:modified>
</cp:coreProperties>
</file>